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4" r:id="rId3"/>
    <p:sldId id="257" r:id="rId4"/>
    <p:sldId id="259" r:id="rId5"/>
    <p:sldId id="258" r:id="rId6"/>
    <p:sldId id="260" r:id="rId7"/>
    <p:sldId id="261" r:id="rId8"/>
    <p:sldId id="265" r:id="rId9"/>
    <p:sldId id="262" r:id="rId10"/>
    <p:sldId id="266" r:id="rId11"/>
    <p:sldId id="267" r:id="rId12"/>
    <p:sldId id="271" r:id="rId13"/>
    <p:sldId id="272" r:id="rId14"/>
    <p:sldId id="273" r:id="rId15"/>
    <p:sldId id="268" r:id="rId16"/>
    <p:sldId id="274" r:id="rId17"/>
    <p:sldId id="275" r:id="rId18"/>
    <p:sldId id="276" r:id="rId19"/>
    <p:sldId id="269" r:id="rId20"/>
    <p:sldId id="270" r:id="rId21"/>
    <p:sldId id="277" r:id="rId22"/>
    <p:sldId id="278" r:id="rId23"/>
    <p:sldId id="285"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nkar Kapoor" initials="SK" lastIdx="1" clrIdx="0">
    <p:extLst>
      <p:ext uri="{19B8F6BF-5375-455C-9EA6-DF929625EA0E}">
        <p15:presenceInfo xmlns:p15="http://schemas.microsoft.com/office/powerpoint/2012/main" userId="576af5781ea848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4/30/2018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4/30/2018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4/30/2018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4/30/2018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4/30/2018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81FD-5C1B-43E9-9297-15AB3E6B9542}"/>
              </a:ext>
            </a:extLst>
          </p:cNvPr>
          <p:cNvSpPr>
            <a:spLocks noGrp="1"/>
          </p:cNvSpPr>
          <p:nvPr>
            <p:ph type="ctrTitle"/>
          </p:nvPr>
        </p:nvSpPr>
        <p:spPr/>
        <p:txBody>
          <a:bodyPr/>
          <a:lstStyle/>
          <a:p>
            <a:r>
              <a:rPr lang="en-IN" dirty="0"/>
              <a:t>OXALATES</a:t>
            </a:r>
          </a:p>
        </p:txBody>
      </p:sp>
      <p:sp>
        <p:nvSpPr>
          <p:cNvPr id="3" name="Subtitle 2">
            <a:extLst>
              <a:ext uri="{FF2B5EF4-FFF2-40B4-BE49-F238E27FC236}">
                <a16:creationId xmlns:a16="http://schemas.microsoft.com/office/drawing/2014/main" id="{17A2AF1F-2EDF-4190-BF82-B4495D4F50B3}"/>
              </a:ext>
            </a:extLst>
          </p:cNvPr>
          <p:cNvSpPr>
            <a:spLocks noGrp="1"/>
          </p:cNvSpPr>
          <p:nvPr>
            <p:ph type="subTitle" idx="1"/>
          </p:nvPr>
        </p:nvSpPr>
        <p:spPr/>
        <p:txBody>
          <a:bodyPr>
            <a:normAutofit fontScale="92500" lnSpcReduction="10000"/>
          </a:bodyPr>
          <a:lstStyle/>
          <a:p>
            <a:r>
              <a:rPr lang="en-IN" dirty="0"/>
              <a:t>Shubhankar Kapoor</a:t>
            </a:r>
          </a:p>
          <a:p>
            <a:r>
              <a:rPr lang="en-IN" b="1" dirty="0"/>
              <a:t>CE 529</a:t>
            </a:r>
            <a:r>
              <a:rPr lang="en-IN" dirty="0"/>
              <a:t>: Application and Advanced Topics of Colloid and Surface Phenomena</a:t>
            </a:r>
          </a:p>
        </p:txBody>
      </p:sp>
    </p:spTree>
    <p:extLst>
      <p:ext uri="{BB962C8B-B14F-4D97-AF65-F5344CB8AC3E}">
        <p14:creationId xmlns:p14="http://schemas.microsoft.com/office/powerpoint/2010/main" val="2471338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6FA7-F3C4-482B-86B9-15062B8B14DF}"/>
              </a:ext>
            </a:extLst>
          </p:cNvPr>
          <p:cNvSpPr>
            <a:spLocks noGrp="1"/>
          </p:cNvSpPr>
          <p:nvPr>
            <p:ph type="title"/>
          </p:nvPr>
        </p:nvSpPr>
        <p:spPr/>
        <p:txBody>
          <a:bodyPr/>
          <a:lstStyle/>
          <a:p>
            <a:r>
              <a:rPr lang="en-IN" dirty="0"/>
              <a:t>Mechanisms of Stone Formation</a:t>
            </a:r>
            <a:br>
              <a:rPr lang="en-IN" dirty="0"/>
            </a:br>
            <a:endParaRPr lang="en-IN" dirty="0"/>
          </a:p>
        </p:txBody>
      </p:sp>
      <p:sp>
        <p:nvSpPr>
          <p:cNvPr id="3" name="Content Placeholder 2">
            <a:extLst>
              <a:ext uri="{FF2B5EF4-FFF2-40B4-BE49-F238E27FC236}">
                <a16:creationId xmlns:a16="http://schemas.microsoft.com/office/drawing/2014/main" id="{32D3A806-6900-4B20-A6A4-C8C4CE8AB3B7}"/>
              </a:ext>
            </a:extLst>
          </p:cNvPr>
          <p:cNvSpPr>
            <a:spLocks noGrp="1"/>
          </p:cNvSpPr>
          <p:nvPr>
            <p:ph idx="1"/>
          </p:nvPr>
        </p:nvSpPr>
        <p:spPr>
          <a:xfrm>
            <a:off x="962457" y="1590261"/>
            <a:ext cx="5923721" cy="4989443"/>
          </a:xfrm>
        </p:spPr>
        <p:txBody>
          <a:bodyPr>
            <a:normAutofit/>
          </a:bodyPr>
          <a:lstStyle/>
          <a:p>
            <a:r>
              <a:rPr lang="en-IN" dirty="0"/>
              <a:t>Mechanism include primary nucleation of stone constituent crystal, their growth with respect to the renal structure, and further secondary nucleation to form clinical stone. </a:t>
            </a:r>
          </a:p>
          <a:p>
            <a:r>
              <a:rPr lang="en-IN" dirty="0"/>
              <a:t>Supersaturation is needed for the crystallization to occur.</a:t>
            </a:r>
          </a:p>
          <a:p>
            <a:r>
              <a:rPr lang="en-IN" dirty="0"/>
              <a:t>It has been reported widely across literature that the urine of stone formers is more supersaturated than that of healthy individual thus favouring  nucleation and growth of crystals. In both cases, </a:t>
            </a:r>
            <a:r>
              <a:rPr lang="en-IN" dirty="0" err="1"/>
              <a:t>CaP</a:t>
            </a:r>
            <a:r>
              <a:rPr lang="en-IN" dirty="0"/>
              <a:t> and </a:t>
            </a:r>
            <a:r>
              <a:rPr lang="en-IN" dirty="0" err="1"/>
              <a:t>CaOx</a:t>
            </a:r>
            <a:r>
              <a:rPr lang="en-IN" dirty="0"/>
              <a:t> are found.</a:t>
            </a:r>
          </a:p>
          <a:p>
            <a:r>
              <a:rPr lang="en-IN" dirty="0"/>
              <a:t>Greater degree of supersaturation is associated with excessively low urine volume. (</a:t>
            </a:r>
            <a:r>
              <a:rPr lang="en-IN" dirty="0" err="1"/>
              <a:t>Ratkalkar</a:t>
            </a:r>
            <a:r>
              <a:rPr lang="en-IN" dirty="0"/>
              <a:t> and Kleinman 2011)</a:t>
            </a:r>
          </a:p>
          <a:p>
            <a:endParaRPr lang="en-IN" dirty="0"/>
          </a:p>
        </p:txBody>
      </p:sp>
      <p:pic>
        <p:nvPicPr>
          <p:cNvPr id="5" name="Picture 4">
            <a:extLst>
              <a:ext uri="{FF2B5EF4-FFF2-40B4-BE49-F238E27FC236}">
                <a16:creationId xmlns:a16="http://schemas.microsoft.com/office/drawing/2014/main" id="{B3E24715-EB59-4BBB-B7FA-F82E13494383}"/>
              </a:ext>
            </a:extLst>
          </p:cNvPr>
          <p:cNvPicPr>
            <a:picLocks noChangeAspect="1"/>
          </p:cNvPicPr>
          <p:nvPr/>
        </p:nvPicPr>
        <p:blipFill>
          <a:blip r:embed="rId2"/>
          <a:stretch>
            <a:fillRect/>
          </a:stretch>
        </p:blipFill>
        <p:spPr>
          <a:xfrm>
            <a:off x="6886178" y="2038400"/>
            <a:ext cx="5119690" cy="3060374"/>
          </a:xfrm>
          <a:prstGeom prst="rect">
            <a:avLst/>
          </a:prstGeom>
        </p:spPr>
      </p:pic>
      <p:sp>
        <p:nvSpPr>
          <p:cNvPr id="6" name="TextBox 5">
            <a:extLst>
              <a:ext uri="{FF2B5EF4-FFF2-40B4-BE49-F238E27FC236}">
                <a16:creationId xmlns:a16="http://schemas.microsoft.com/office/drawing/2014/main" id="{F8CBB09E-AED6-4178-AE32-5F36E983A845}"/>
              </a:ext>
            </a:extLst>
          </p:cNvPr>
          <p:cNvSpPr txBox="1"/>
          <p:nvPr/>
        </p:nvSpPr>
        <p:spPr>
          <a:xfrm>
            <a:off x="7320249" y="5671571"/>
            <a:ext cx="4251548" cy="276999"/>
          </a:xfrm>
          <a:prstGeom prst="rect">
            <a:avLst/>
          </a:prstGeom>
          <a:noFill/>
        </p:spPr>
        <p:txBody>
          <a:bodyPr wrap="none" rtlCol="0">
            <a:spAutoFit/>
          </a:bodyPr>
          <a:lstStyle/>
          <a:p>
            <a:r>
              <a:rPr lang="en-IN" sz="1200" dirty="0"/>
              <a:t>Sequence of Stone formation. (</a:t>
            </a:r>
            <a:r>
              <a:rPr lang="en-IN" sz="1200" dirty="0" err="1"/>
              <a:t>Ratkalkar</a:t>
            </a:r>
            <a:r>
              <a:rPr lang="en-IN" sz="1200" dirty="0"/>
              <a:t> and Kleinman 2011) </a:t>
            </a:r>
          </a:p>
        </p:txBody>
      </p:sp>
    </p:spTree>
    <p:extLst>
      <p:ext uri="{BB962C8B-B14F-4D97-AF65-F5344CB8AC3E}">
        <p14:creationId xmlns:p14="http://schemas.microsoft.com/office/powerpoint/2010/main" val="3695648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60FF-703F-46A3-82BB-56C33B7AB44D}"/>
              </a:ext>
            </a:extLst>
          </p:cNvPr>
          <p:cNvSpPr>
            <a:spLocks noGrp="1"/>
          </p:cNvSpPr>
          <p:nvPr>
            <p:ph type="title"/>
          </p:nvPr>
        </p:nvSpPr>
        <p:spPr/>
        <p:txBody>
          <a:bodyPr/>
          <a:lstStyle/>
          <a:p>
            <a:r>
              <a:rPr lang="en-IN" dirty="0"/>
              <a:t>Mechanisms of Stone Formation</a:t>
            </a:r>
          </a:p>
        </p:txBody>
      </p:sp>
      <p:sp>
        <p:nvSpPr>
          <p:cNvPr id="3" name="Content Placeholder 2">
            <a:extLst>
              <a:ext uri="{FF2B5EF4-FFF2-40B4-BE49-F238E27FC236}">
                <a16:creationId xmlns:a16="http://schemas.microsoft.com/office/drawing/2014/main" id="{70815371-B63D-4D2F-ADAA-DEAC57A58AEC}"/>
              </a:ext>
            </a:extLst>
          </p:cNvPr>
          <p:cNvSpPr>
            <a:spLocks noGrp="1"/>
          </p:cNvSpPr>
          <p:nvPr>
            <p:ph idx="1"/>
          </p:nvPr>
        </p:nvSpPr>
        <p:spPr/>
        <p:txBody>
          <a:bodyPr>
            <a:normAutofit lnSpcReduction="10000"/>
          </a:bodyPr>
          <a:lstStyle/>
          <a:p>
            <a:r>
              <a:rPr lang="en-IN" dirty="0"/>
              <a:t>However, the occurrence of supersaturated urine is a common phenomenon for both stone-forming patients and healthy individuals.</a:t>
            </a:r>
          </a:p>
          <a:p>
            <a:r>
              <a:rPr lang="en-IN" dirty="0"/>
              <a:t>This points to the fact that the precipitation of calcium oxalate monohydrate (COM) by itself poses no problem as long as the particles formed are allowed to pass freely through the urinary tract. (</a:t>
            </a:r>
            <a:r>
              <a:rPr lang="en-IN" dirty="0" err="1"/>
              <a:t>Kok</a:t>
            </a:r>
            <a:r>
              <a:rPr lang="en-IN" dirty="0"/>
              <a:t> and Khan 1994)</a:t>
            </a:r>
          </a:p>
          <a:p>
            <a:r>
              <a:rPr lang="en-IN" dirty="0"/>
              <a:t>Problems occur when the particles are retained or allowed to be retained at their site of origin. The stones are usually found attached to epithelial cells lining of the renal tubules of the kidney. </a:t>
            </a:r>
          </a:p>
          <a:p>
            <a:r>
              <a:rPr lang="en-IN" dirty="0"/>
              <a:t>Two mechanism have been put forward for this retention of particle:</a:t>
            </a:r>
          </a:p>
          <a:p>
            <a:pPr marL="987552" lvl="1" indent="-457200">
              <a:buFont typeface="+mj-lt"/>
              <a:buAutoNum type="arabicPeriod"/>
            </a:pPr>
            <a:r>
              <a:rPr lang="en-IN" dirty="0"/>
              <a:t>Free particle mechanism (size dependence)</a:t>
            </a:r>
          </a:p>
          <a:p>
            <a:pPr marL="987552" lvl="1" indent="-457200">
              <a:buFont typeface="+mj-lt"/>
              <a:buAutoNum type="arabicPeriod"/>
            </a:pPr>
            <a:r>
              <a:rPr lang="en-IN" dirty="0"/>
              <a:t>Fixed particle mechanism (adhesion dependence)</a:t>
            </a:r>
          </a:p>
        </p:txBody>
      </p:sp>
    </p:spTree>
    <p:extLst>
      <p:ext uri="{BB962C8B-B14F-4D97-AF65-F5344CB8AC3E}">
        <p14:creationId xmlns:p14="http://schemas.microsoft.com/office/powerpoint/2010/main" val="3015958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60B4-E7DD-4E64-B5D4-6A8B8C7FBC27}"/>
              </a:ext>
            </a:extLst>
          </p:cNvPr>
          <p:cNvSpPr>
            <a:spLocks noGrp="1"/>
          </p:cNvSpPr>
          <p:nvPr>
            <p:ph type="title"/>
          </p:nvPr>
        </p:nvSpPr>
        <p:spPr/>
        <p:txBody>
          <a:bodyPr/>
          <a:lstStyle/>
          <a:p>
            <a:r>
              <a:rPr lang="en-IN" dirty="0"/>
              <a:t>Mechanisms of Stone Formation- back to basics</a:t>
            </a:r>
          </a:p>
        </p:txBody>
      </p:sp>
      <p:pic>
        <p:nvPicPr>
          <p:cNvPr id="5" name="Content Placeholder 4">
            <a:extLst>
              <a:ext uri="{FF2B5EF4-FFF2-40B4-BE49-F238E27FC236}">
                <a16:creationId xmlns:a16="http://schemas.microsoft.com/office/drawing/2014/main" id="{67DB9045-A438-4513-A9EE-BB1137FAAE4B}"/>
              </a:ext>
            </a:extLst>
          </p:cNvPr>
          <p:cNvPicPr>
            <a:picLocks noGrp="1" noChangeAspect="1"/>
          </p:cNvPicPr>
          <p:nvPr>
            <p:ph idx="1"/>
          </p:nvPr>
        </p:nvPicPr>
        <p:blipFill>
          <a:blip r:embed="rId2"/>
          <a:stretch>
            <a:fillRect/>
          </a:stretch>
        </p:blipFill>
        <p:spPr>
          <a:xfrm>
            <a:off x="3757974" y="1933160"/>
            <a:ext cx="4676051" cy="4332153"/>
          </a:xfrm>
        </p:spPr>
      </p:pic>
      <p:sp>
        <p:nvSpPr>
          <p:cNvPr id="6" name="TextBox 5">
            <a:extLst>
              <a:ext uri="{FF2B5EF4-FFF2-40B4-BE49-F238E27FC236}">
                <a16:creationId xmlns:a16="http://schemas.microsoft.com/office/drawing/2014/main" id="{BE6832C2-D9CB-48CA-84EA-A54A44C6ED0A}"/>
              </a:ext>
            </a:extLst>
          </p:cNvPr>
          <p:cNvSpPr txBox="1"/>
          <p:nvPr/>
        </p:nvSpPr>
        <p:spPr>
          <a:xfrm>
            <a:off x="8319053" y="6581001"/>
            <a:ext cx="3957174" cy="276999"/>
          </a:xfrm>
          <a:prstGeom prst="rect">
            <a:avLst/>
          </a:prstGeom>
          <a:noFill/>
        </p:spPr>
        <p:txBody>
          <a:bodyPr wrap="none" rtlCol="0">
            <a:spAutoFit/>
          </a:bodyPr>
          <a:lstStyle/>
          <a:p>
            <a:r>
              <a:rPr lang="en-IN" sz="1200" dirty="0"/>
              <a:t>https://kidneystones.uchicago.edu/in-the-place-just-right/</a:t>
            </a:r>
          </a:p>
        </p:txBody>
      </p:sp>
    </p:spTree>
    <p:extLst>
      <p:ext uri="{BB962C8B-B14F-4D97-AF65-F5344CB8AC3E}">
        <p14:creationId xmlns:p14="http://schemas.microsoft.com/office/powerpoint/2010/main" val="2212173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7A233-823C-4467-8931-9C207834EB47}"/>
              </a:ext>
            </a:extLst>
          </p:cNvPr>
          <p:cNvSpPr>
            <a:spLocks noGrp="1"/>
          </p:cNvSpPr>
          <p:nvPr>
            <p:ph type="title"/>
          </p:nvPr>
        </p:nvSpPr>
        <p:spPr/>
        <p:txBody>
          <a:bodyPr/>
          <a:lstStyle/>
          <a:p>
            <a:r>
              <a:rPr lang="en-IN" dirty="0"/>
              <a:t>Mechanisms of Stone Formation</a:t>
            </a:r>
          </a:p>
        </p:txBody>
      </p:sp>
      <p:sp>
        <p:nvSpPr>
          <p:cNvPr id="3" name="Content Placeholder 2">
            <a:extLst>
              <a:ext uri="{FF2B5EF4-FFF2-40B4-BE49-F238E27FC236}">
                <a16:creationId xmlns:a16="http://schemas.microsoft.com/office/drawing/2014/main" id="{15377E9D-55D3-4184-93CF-3DB8876AF17B}"/>
              </a:ext>
            </a:extLst>
          </p:cNvPr>
          <p:cNvSpPr>
            <a:spLocks noGrp="1"/>
          </p:cNvSpPr>
          <p:nvPr>
            <p:ph idx="1"/>
          </p:nvPr>
        </p:nvSpPr>
        <p:spPr/>
        <p:txBody>
          <a:bodyPr/>
          <a:lstStyle/>
          <a:p>
            <a:r>
              <a:rPr lang="en-IN" dirty="0"/>
              <a:t>Calcium stone formation involves different phases of increasing accumulation of </a:t>
            </a:r>
            <a:r>
              <a:rPr lang="en-IN" dirty="0" err="1"/>
              <a:t>CaOx</a:t>
            </a:r>
            <a:r>
              <a:rPr lang="en-IN" dirty="0"/>
              <a:t>: </a:t>
            </a:r>
          </a:p>
          <a:p>
            <a:pPr lvl="1"/>
            <a:r>
              <a:rPr lang="en-IN" dirty="0"/>
              <a:t>nucleation, </a:t>
            </a:r>
          </a:p>
          <a:p>
            <a:pPr lvl="1"/>
            <a:r>
              <a:rPr lang="en-IN" dirty="0"/>
              <a:t>crystal growth, </a:t>
            </a:r>
          </a:p>
          <a:p>
            <a:pPr lvl="1"/>
            <a:r>
              <a:rPr lang="en-IN" dirty="0"/>
              <a:t>crystal aggregation and </a:t>
            </a:r>
          </a:p>
          <a:p>
            <a:pPr lvl="1"/>
            <a:r>
              <a:rPr lang="en-IN" dirty="0"/>
              <a:t>crystal retention</a:t>
            </a:r>
          </a:p>
          <a:p>
            <a:endParaRPr lang="en-IN" dirty="0"/>
          </a:p>
        </p:txBody>
      </p:sp>
      <p:pic>
        <p:nvPicPr>
          <p:cNvPr id="5" name="Picture 4">
            <a:extLst>
              <a:ext uri="{FF2B5EF4-FFF2-40B4-BE49-F238E27FC236}">
                <a16:creationId xmlns:a16="http://schemas.microsoft.com/office/drawing/2014/main" id="{90C415B3-8070-4341-B3BC-13516BD7CDDC}"/>
              </a:ext>
            </a:extLst>
          </p:cNvPr>
          <p:cNvPicPr>
            <a:picLocks noChangeAspect="1"/>
          </p:cNvPicPr>
          <p:nvPr/>
        </p:nvPicPr>
        <p:blipFill>
          <a:blip r:embed="rId2"/>
          <a:stretch>
            <a:fillRect/>
          </a:stretch>
        </p:blipFill>
        <p:spPr>
          <a:xfrm>
            <a:off x="7152633" y="2781888"/>
            <a:ext cx="3820167" cy="3390312"/>
          </a:xfrm>
          <a:prstGeom prst="rect">
            <a:avLst/>
          </a:prstGeom>
        </p:spPr>
      </p:pic>
      <p:sp>
        <p:nvSpPr>
          <p:cNvPr id="6" name="TextBox 5">
            <a:extLst>
              <a:ext uri="{FF2B5EF4-FFF2-40B4-BE49-F238E27FC236}">
                <a16:creationId xmlns:a16="http://schemas.microsoft.com/office/drawing/2014/main" id="{491D4EB2-970E-4C13-9EC1-D06E3BAA9B2F}"/>
              </a:ext>
            </a:extLst>
          </p:cNvPr>
          <p:cNvSpPr txBox="1"/>
          <p:nvPr/>
        </p:nvSpPr>
        <p:spPr>
          <a:xfrm>
            <a:off x="6817215" y="6363288"/>
            <a:ext cx="4704365" cy="276999"/>
          </a:xfrm>
          <a:prstGeom prst="rect">
            <a:avLst/>
          </a:prstGeom>
          <a:noFill/>
        </p:spPr>
        <p:txBody>
          <a:bodyPr wrap="none" rtlCol="0">
            <a:spAutoFit/>
          </a:bodyPr>
          <a:lstStyle/>
          <a:p>
            <a:r>
              <a:rPr lang="en-IN" sz="1200" dirty="0"/>
              <a:t>Summary of Stone Formation in Kidney.</a:t>
            </a:r>
            <a:r>
              <a:rPr lang="it-IT" sz="1200" dirty="0"/>
              <a:t>(Basavaraj, Biyani et al. 2007)</a:t>
            </a:r>
            <a:endParaRPr lang="en-IN" sz="1200" dirty="0"/>
          </a:p>
        </p:txBody>
      </p:sp>
    </p:spTree>
    <p:extLst>
      <p:ext uri="{BB962C8B-B14F-4D97-AF65-F5344CB8AC3E}">
        <p14:creationId xmlns:p14="http://schemas.microsoft.com/office/powerpoint/2010/main" val="717789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F74F-FB4C-4472-9070-4921BBAF5170}"/>
              </a:ext>
            </a:extLst>
          </p:cNvPr>
          <p:cNvSpPr>
            <a:spLocks noGrp="1"/>
          </p:cNvSpPr>
          <p:nvPr>
            <p:ph type="title"/>
          </p:nvPr>
        </p:nvSpPr>
        <p:spPr/>
        <p:txBody>
          <a:bodyPr/>
          <a:lstStyle/>
          <a:p>
            <a:r>
              <a:rPr lang="en-IN" dirty="0"/>
              <a:t>Mechanisms of Stone Formation- Nucleation</a:t>
            </a:r>
          </a:p>
        </p:txBody>
      </p:sp>
      <p:sp>
        <p:nvSpPr>
          <p:cNvPr id="3" name="Content Placeholder 2">
            <a:extLst>
              <a:ext uri="{FF2B5EF4-FFF2-40B4-BE49-F238E27FC236}">
                <a16:creationId xmlns:a16="http://schemas.microsoft.com/office/drawing/2014/main" id="{1A8153D2-56FC-4F75-B4E5-532BFDB95755}"/>
              </a:ext>
            </a:extLst>
          </p:cNvPr>
          <p:cNvSpPr>
            <a:spLocks noGrp="1"/>
          </p:cNvSpPr>
          <p:nvPr>
            <p:ph idx="1"/>
          </p:nvPr>
        </p:nvSpPr>
        <p:spPr>
          <a:xfrm>
            <a:off x="1371601" y="2285999"/>
            <a:ext cx="7325138" cy="4442791"/>
          </a:xfrm>
        </p:spPr>
        <p:txBody>
          <a:bodyPr>
            <a:normAutofit/>
          </a:bodyPr>
          <a:lstStyle/>
          <a:p>
            <a:r>
              <a:rPr lang="en-IN" dirty="0"/>
              <a:t>Nucleation is the formation of a solid crystal phase in a solution. It is an essential step in renal stone formation. Happens via the supersaturation of the solution. </a:t>
            </a:r>
          </a:p>
          <a:p>
            <a:r>
              <a:rPr lang="en-IN" dirty="0"/>
              <a:t>Urine contains inhibitors of crystallisation and can hold large concentrations of solute above the thermodynamic solubility product </a:t>
            </a:r>
            <a:r>
              <a:rPr lang="en-IN" dirty="0" err="1"/>
              <a:t>K</a:t>
            </a:r>
            <a:r>
              <a:rPr lang="en-IN" sz="1600" dirty="0" err="1"/>
              <a:t>sp</a:t>
            </a:r>
            <a:r>
              <a:rPr lang="en-IN" dirty="0"/>
              <a:t> in a metastable state.</a:t>
            </a:r>
          </a:p>
          <a:p>
            <a:r>
              <a:rPr lang="en-IN" dirty="0"/>
              <a:t>If the concentration is increased a point where it cannot be held in solution, this concentration is known as K</a:t>
            </a:r>
            <a:r>
              <a:rPr lang="en-IN" baseline="-25000" dirty="0"/>
              <a:t>F</a:t>
            </a:r>
            <a:r>
              <a:rPr lang="en-IN" dirty="0"/>
              <a:t>, which is the point of formation of crystals of oxalate in urine.</a:t>
            </a:r>
          </a:p>
          <a:p>
            <a:r>
              <a:rPr lang="en-IN" dirty="0"/>
              <a:t>In secondary nucleation, new crystals deposit on pre-existing crystal surfaces of similar type. Secondary nucleation results in the ‘mass production’ of crystals. This is heterogenous nucleation or epitaxy. </a:t>
            </a:r>
          </a:p>
          <a:p>
            <a:endParaRPr lang="en-IN" dirty="0"/>
          </a:p>
        </p:txBody>
      </p:sp>
      <p:pic>
        <p:nvPicPr>
          <p:cNvPr id="4" name="Picture 3">
            <a:extLst>
              <a:ext uri="{FF2B5EF4-FFF2-40B4-BE49-F238E27FC236}">
                <a16:creationId xmlns:a16="http://schemas.microsoft.com/office/drawing/2014/main" id="{ED4403DF-854B-407D-904F-A324074B047F}"/>
              </a:ext>
            </a:extLst>
          </p:cNvPr>
          <p:cNvPicPr>
            <a:picLocks noChangeAspect="1"/>
          </p:cNvPicPr>
          <p:nvPr/>
        </p:nvPicPr>
        <p:blipFill>
          <a:blip r:embed="rId2"/>
          <a:stretch>
            <a:fillRect/>
          </a:stretch>
        </p:blipFill>
        <p:spPr>
          <a:xfrm>
            <a:off x="8696739" y="2773019"/>
            <a:ext cx="3386900" cy="2320788"/>
          </a:xfrm>
          <a:prstGeom prst="rect">
            <a:avLst/>
          </a:prstGeom>
        </p:spPr>
      </p:pic>
    </p:spTree>
    <p:extLst>
      <p:ext uri="{BB962C8B-B14F-4D97-AF65-F5344CB8AC3E}">
        <p14:creationId xmlns:p14="http://schemas.microsoft.com/office/powerpoint/2010/main" val="19132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9DC1-3D92-4208-B589-F8A9121A34AD}"/>
              </a:ext>
            </a:extLst>
          </p:cNvPr>
          <p:cNvSpPr>
            <a:spLocks noGrp="1"/>
          </p:cNvSpPr>
          <p:nvPr>
            <p:ph type="title"/>
          </p:nvPr>
        </p:nvSpPr>
        <p:spPr/>
        <p:txBody>
          <a:bodyPr/>
          <a:lstStyle/>
          <a:p>
            <a:r>
              <a:rPr lang="en-IN" dirty="0"/>
              <a:t>Mechanisms of Stone Formation- Nucleation</a:t>
            </a:r>
          </a:p>
        </p:txBody>
      </p:sp>
      <p:sp>
        <p:nvSpPr>
          <p:cNvPr id="3" name="Content Placeholder 2">
            <a:extLst>
              <a:ext uri="{FF2B5EF4-FFF2-40B4-BE49-F238E27FC236}">
                <a16:creationId xmlns:a16="http://schemas.microsoft.com/office/drawing/2014/main" id="{F6A9FB1B-A419-4BCE-A16C-D20385352077}"/>
              </a:ext>
            </a:extLst>
          </p:cNvPr>
          <p:cNvSpPr>
            <a:spLocks noGrp="1"/>
          </p:cNvSpPr>
          <p:nvPr>
            <p:ph idx="1"/>
          </p:nvPr>
        </p:nvSpPr>
        <p:spPr>
          <a:xfrm>
            <a:off x="1371600" y="2285999"/>
            <a:ext cx="6490922" cy="4194313"/>
          </a:xfrm>
        </p:spPr>
        <p:txBody>
          <a:bodyPr>
            <a:normAutofit/>
          </a:bodyPr>
          <a:lstStyle/>
          <a:p>
            <a:r>
              <a:rPr lang="en-IN" dirty="0"/>
              <a:t>The general consensus is that crystallization in urine happens via heterogeneous nucleation because of the:</a:t>
            </a:r>
          </a:p>
          <a:p>
            <a:pPr marL="987552" lvl="1" indent="-457200">
              <a:buFont typeface="+mj-lt"/>
              <a:buAutoNum type="arabicPeriod"/>
            </a:pPr>
            <a:r>
              <a:rPr lang="en-IN" dirty="0"/>
              <a:t>varying concentrations of various components (inhibitors, promotors and organic materials) that make heterogeneous nucleation more likely. </a:t>
            </a:r>
            <a:r>
              <a:rPr lang="da-DK" dirty="0"/>
              <a:t>(Al-Atar, Bokov et al. 2010) and</a:t>
            </a:r>
            <a:r>
              <a:rPr lang="en-IN" dirty="0"/>
              <a:t> </a:t>
            </a:r>
          </a:p>
          <a:p>
            <a:pPr marL="987552" lvl="1" indent="-457200">
              <a:buFont typeface="+mj-lt"/>
              <a:buAutoNum type="arabicPeriod"/>
            </a:pPr>
            <a:r>
              <a:rPr lang="en-IN" dirty="0"/>
              <a:t>crystals form at a lower level of supersaturation in the presence of a solid phase.</a:t>
            </a:r>
            <a:endParaRPr lang="da-DK" dirty="0"/>
          </a:p>
          <a:p>
            <a:r>
              <a:rPr lang="en-IN" dirty="0"/>
              <a:t>Heterogeneous nucleation sites in urine can be epithelial cells, red blood cells, cell debris, urinary casts, other crystals and bacteria</a:t>
            </a:r>
          </a:p>
          <a:p>
            <a:pPr marL="0" indent="0">
              <a:buNone/>
            </a:pPr>
            <a:endParaRPr lang="en-IN" dirty="0"/>
          </a:p>
        </p:txBody>
      </p:sp>
      <p:pic>
        <p:nvPicPr>
          <p:cNvPr id="5" name="Picture 4">
            <a:extLst>
              <a:ext uri="{FF2B5EF4-FFF2-40B4-BE49-F238E27FC236}">
                <a16:creationId xmlns:a16="http://schemas.microsoft.com/office/drawing/2014/main" id="{7960037F-72B0-41A2-B92A-DB23A7673B52}"/>
              </a:ext>
            </a:extLst>
          </p:cNvPr>
          <p:cNvPicPr>
            <a:picLocks noChangeAspect="1"/>
          </p:cNvPicPr>
          <p:nvPr/>
        </p:nvPicPr>
        <p:blipFill>
          <a:blip r:embed="rId2"/>
          <a:stretch>
            <a:fillRect/>
          </a:stretch>
        </p:blipFill>
        <p:spPr>
          <a:xfrm>
            <a:off x="7862522" y="1846193"/>
            <a:ext cx="3498835" cy="3165613"/>
          </a:xfrm>
          <a:prstGeom prst="rect">
            <a:avLst/>
          </a:prstGeom>
        </p:spPr>
      </p:pic>
      <p:sp>
        <p:nvSpPr>
          <p:cNvPr id="6" name="TextBox 5">
            <a:extLst>
              <a:ext uri="{FF2B5EF4-FFF2-40B4-BE49-F238E27FC236}">
                <a16:creationId xmlns:a16="http://schemas.microsoft.com/office/drawing/2014/main" id="{6A812AB0-02C1-4EAE-B7CF-667C96AC0B6A}"/>
              </a:ext>
            </a:extLst>
          </p:cNvPr>
          <p:cNvSpPr txBox="1"/>
          <p:nvPr/>
        </p:nvSpPr>
        <p:spPr>
          <a:xfrm>
            <a:off x="7862522" y="5247860"/>
            <a:ext cx="3975652" cy="1015663"/>
          </a:xfrm>
          <a:prstGeom prst="rect">
            <a:avLst/>
          </a:prstGeom>
          <a:noFill/>
        </p:spPr>
        <p:txBody>
          <a:bodyPr wrap="square" rtlCol="0">
            <a:spAutoFit/>
          </a:bodyPr>
          <a:lstStyle/>
          <a:p>
            <a:r>
              <a:rPr lang="en-IN" sz="1200" dirty="0"/>
              <a:t>An attached stone (paired arrows) is resting on a region of white plaque (single arrows) and intermixed with small areas of white (single arrow) and yellow plaques (arrowheads). (From Evan AP, </a:t>
            </a:r>
            <a:r>
              <a:rPr lang="en-IN" sz="1200" dirty="0" err="1"/>
              <a:t>Lingeman</a:t>
            </a:r>
            <a:r>
              <a:rPr lang="en-IN" sz="1200" dirty="0"/>
              <a:t> JE, Worcester EM, et al. </a:t>
            </a:r>
          </a:p>
        </p:txBody>
      </p:sp>
    </p:spTree>
    <p:extLst>
      <p:ext uri="{BB962C8B-B14F-4D97-AF65-F5344CB8AC3E}">
        <p14:creationId xmlns:p14="http://schemas.microsoft.com/office/powerpoint/2010/main" val="1156627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7687-772D-4C92-B823-C710BAA06EFA}"/>
              </a:ext>
            </a:extLst>
          </p:cNvPr>
          <p:cNvSpPr>
            <a:spLocks noGrp="1"/>
          </p:cNvSpPr>
          <p:nvPr>
            <p:ph type="title"/>
          </p:nvPr>
        </p:nvSpPr>
        <p:spPr/>
        <p:txBody>
          <a:bodyPr/>
          <a:lstStyle/>
          <a:p>
            <a:r>
              <a:rPr lang="en-IN" dirty="0"/>
              <a:t>Mechanisms of Stone Formation- Crystal Growth</a:t>
            </a:r>
          </a:p>
        </p:txBody>
      </p:sp>
      <p:sp>
        <p:nvSpPr>
          <p:cNvPr id="3" name="Content Placeholder 2">
            <a:extLst>
              <a:ext uri="{FF2B5EF4-FFF2-40B4-BE49-F238E27FC236}">
                <a16:creationId xmlns:a16="http://schemas.microsoft.com/office/drawing/2014/main" id="{EED2E562-3CE0-4418-A906-7EB9C646DD36}"/>
              </a:ext>
            </a:extLst>
          </p:cNvPr>
          <p:cNvSpPr>
            <a:spLocks noGrp="1"/>
          </p:cNvSpPr>
          <p:nvPr>
            <p:ph idx="1"/>
          </p:nvPr>
        </p:nvSpPr>
        <p:spPr/>
        <p:txBody>
          <a:bodyPr/>
          <a:lstStyle/>
          <a:p>
            <a:r>
              <a:rPr lang="en-IN" dirty="0"/>
              <a:t>The driving force for crystallization is reduction in the binding potential energy of the atoms or molecules.</a:t>
            </a:r>
          </a:p>
          <a:p>
            <a:r>
              <a:rPr lang="en-IN" dirty="0"/>
              <a:t>Because the bulk free energy of the clusters is less than that of the surrounding solution, several atoms or molecules in a supersaturated liquid start forming clusters.</a:t>
            </a:r>
          </a:p>
          <a:p>
            <a:r>
              <a:rPr lang="en-IN" dirty="0"/>
              <a:t>Crystal growth is determined by the molecular size and shape of the molecule, supersaturation levels and pH of the urine. </a:t>
            </a:r>
          </a:p>
          <a:p>
            <a:endParaRPr lang="en-IN" dirty="0"/>
          </a:p>
        </p:txBody>
      </p:sp>
    </p:spTree>
    <p:extLst>
      <p:ext uri="{BB962C8B-B14F-4D97-AF65-F5344CB8AC3E}">
        <p14:creationId xmlns:p14="http://schemas.microsoft.com/office/powerpoint/2010/main" val="3800479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FEB2-C806-47E9-9998-E630DCEAEDE8}"/>
              </a:ext>
            </a:extLst>
          </p:cNvPr>
          <p:cNvSpPr>
            <a:spLocks noGrp="1"/>
          </p:cNvSpPr>
          <p:nvPr>
            <p:ph type="title"/>
          </p:nvPr>
        </p:nvSpPr>
        <p:spPr/>
        <p:txBody>
          <a:bodyPr/>
          <a:lstStyle/>
          <a:p>
            <a:r>
              <a:rPr lang="en-IN" dirty="0"/>
              <a:t>Mechanisms of Stone Formation- Crystal Aggregation</a:t>
            </a:r>
          </a:p>
        </p:txBody>
      </p:sp>
      <p:sp>
        <p:nvSpPr>
          <p:cNvPr id="3" name="Content Placeholder 2">
            <a:extLst>
              <a:ext uri="{FF2B5EF4-FFF2-40B4-BE49-F238E27FC236}">
                <a16:creationId xmlns:a16="http://schemas.microsoft.com/office/drawing/2014/main" id="{F52380FB-5324-42D0-A605-5C63DB3A7651}"/>
              </a:ext>
            </a:extLst>
          </p:cNvPr>
          <p:cNvSpPr>
            <a:spLocks noGrp="1"/>
          </p:cNvSpPr>
          <p:nvPr>
            <p:ph idx="1"/>
          </p:nvPr>
        </p:nvSpPr>
        <p:spPr/>
        <p:txBody>
          <a:bodyPr>
            <a:normAutofit lnSpcReduction="10000"/>
          </a:bodyPr>
          <a:lstStyle/>
          <a:p>
            <a:r>
              <a:rPr lang="en-IN" dirty="0"/>
              <a:t>As the term suggests, crystals in solution stick together and form a larger particle.</a:t>
            </a:r>
          </a:p>
          <a:p>
            <a:r>
              <a:rPr lang="en-IN" dirty="0"/>
              <a:t>Aggregation determined by the interaction of particles and the balance of forces between them. </a:t>
            </a:r>
          </a:p>
          <a:p>
            <a:r>
              <a:rPr lang="en-IN" dirty="0"/>
              <a:t>It can have both aggregating effects and disaggregating effects.</a:t>
            </a:r>
          </a:p>
          <a:p>
            <a:r>
              <a:rPr lang="en-IN" dirty="0"/>
              <a:t>The main force that inhibits aggregation is the repulsive electrostatic surface charge, known as Zeta potential.</a:t>
            </a:r>
          </a:p>
          <a:p>
            <a:r>
              <a:rPr lang="en-IN" dirty="0"/>
              <a:t>In normal physiochemical condition, repulsion occurs between the </a:t>
            </a:r>
            <a:r>
              <a:rPr lang="en-IN" dirty="0" err="1"/>
              <a:t>CaP</a:t>
            </a:r>
            <a:r>
              <a:rPr lang="en-IN" dirty="0"/>
              <a:t> crystals and tubular cells and may result in elimination of small </a:t>
            </a:r>
            <a:r>
              <a:rPr lang="en-IN" dirty="0" err="1"/>
              <a:t>CaP</a:t>
            </a:r>
            <a:r>
              <a:rPr lang="en-IN" dirty="0"/>
              <a:t> crystal by dissolution or spontaneous passage in urine. But this process is disturbed if there is an alteration in the pH or an injury to the inner membrane of kidney such as sloughed membrane fragments. </a:t>
            </a:r>
            <a:r>
              <a:rPr lang="it-IT" dirty="0"/>
              <a:t>(Basavaraj, Biyani et al. 2007)</a:t>
            </a:r>
            <a:endParaRPr lang="en-IN" dirty="0"/>
          </a:p>
        </p:txBody>
      </p:sp>
    </p:spTree>
    <p:extLst>
      <p:ext uri="{BB962C8B-B14F-4D97-AF65-F5344CB8AC3E}">
        <p14:creationId xmlns:p14="http://schemas.microsoft.com/office/powerpoint/2010/main" val="190065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7416-0700-4B1D-A32C-45652DE66BFC}"/>
              </a:ext>
            </a:extLst>
          </p:cNvPr>
          <p:cNvSpPr>
            <a:spLocks noGrp="1"/>
          </p:cNvSpPr>
          <p:nvPr>
            <p:ph type="title"/>
          </p:nvPr>
        </p:nvSpPr>
        <p:spPr/>
        <p:txBody>
          <a:bodyPr/>
          <a:lstStyle/>
          <a:p>
            <a:r>
              <a:rPr lang="en-IN" dirty="0"/>
              <a:t>Mechanisms of Stone Formation- Crystal Retention </a:t>
            </a:r>
          </a:p>
        </p:txBody>
      </p:sp>
      <p:sp>
        <p:nvSpPr>
          <p:cNvPr id="3" name="Content Placeholder 2">
            <a:extLst>
              <a:ext uri="{FF2B5EF4-FFF2-40B4-BE49-F238E27FC236}">
                <a16:creationId xmlns:a16="http://schemas.microsoft.com/office/drawing/2014/main" id="{6C167121-3E3D-490A-8272-57355A3AD57D}"/>
              </a:ext>
            </a:extLst>
          </p:cNvPr>
          <p:cNvSpPr>
            <a:spLocks noGrp="1"/>
          </p:cNvSpPr>
          <p:nvPr>
            <p:ph idx="1"/>
          </p:nvPr>
        </p:nvSpPr>
        <p:spPr/>
        <p:txBody>
          <a:bodyPr/>
          <a:lstStyle/>
          <a:p>
            <a:r>
              <a:rPr lang="en-IN" dirty="0"/>
              <a:t>While Crystal formation depends on the composition of the fluid, crystal retention depends on the composition of the renal tubular epithelial cell surface</a:t>
            </a:r>
            <a:r>
              <a:rPr lang="it-IT" dirty="0"/>
              <a:t>(Basavaraj, Biyani et al. 2007)</a:t>
            </a:r>
          </a:p>
          <a:p>
            <a:r>
              <a:rPr lang="en-IN" dirty="0"/>
              <a:t>A non-adherent surface of the distal tubules, collecting ducts may provide with a defence mechanism for crystal to not to adhere but an unregulated cell surface such as expression of hyaluronic acid, </a:t>
            </a:r>
            <a:r>
              <a:rPr lang="en-IN" dirty="0" err="1"/>
              <a:t>osteopontin</a:t>
            </a:r>
            <a:r>
              <a:rPr lang="en-IN" dirty="0"/>
              <a:t> and their receptor CD44 have been shown to play crucial role in stone retention. (Verhulst, </a:t>
            </a:r>
            <a:r>
              <a:rPr lang="en-IN" dirty="0" err="1"/>
              <a:t>Asselman</a:t>
            </a:r>
            <a:r>
              <a:rPr lang="en-IN" dirty="0"/>
              <a:t> et al. 2003)</a:t>
            </a:r>
            <a:endParaRPr lang="it-IT" dirty="0"/>
          </a:p>
          <a:p>
            <a:endParaRPr lang="en-IN" dirty="0"/>
          </a:p>
        </p:txBody>
      </p:sp>
    </p:spTree>
    <p:extLst>
      <p:ext uri="{BB962C8B-B14F-4D97-AF65-F5344CB8AC3E}">
        <p14:creationId xmlns:p14="http://schemas.microsoft.com/office/powerpoint/2010/main" val="4151463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9231-1BB6-4A8D-8867-57E36845433B}"/>
              </a:ext>
            </a:extLst>
          </p:cNvPr>
          <p:cNvSpPr>
            <a:spLocks noGrp="1"/>
          </p:cNvSpPr>
          <p:nvPr>
            <p:ph type="title"/>
          </p:nvPr>
        </p:nvSpPr>
        <p:spPr/>
        <p:txBody>
          <a:bodyPr/>
          <a:lstStyle/>
          <a:p>
            <a:r>
              <a:rPr lang="en-IN" dirty="0"/>
              <a:t>Confusion surrounding the formation of stones</a:t>
            </a:r>
          </a:p>
        </p:txBody>
      </p:sp>
      <p:sp>
        <p:nvSpPr>
          <p:cNvPr id="3" name="Content Placeholder 2">
            <a:extLst>
              <a:ext uri="{FF2B5EF4-FFF2-40B4-BE49-F238E27FC236}">
                <a16:creationId xmlns:a16="http://schemas.microsoft.com/office/drawing/2014/main" id="{2319A478-CEE7-48A7-99C6-6A9F64F4A77A}"/>
              </a:ext>
            </a:extLst>
          </p:cNvPr>
          <p:cNvSpPr>
            <a:spLocks noGrp="1"/>
          </p:cNvSpPr>
          <p:nvPr>
            <p:ph idx="1"/>
          </p:nvPr>
        </p:nvSpPr>
        <p:spPr>
          <a:xfrm>
            <a:off x="1371600" y="2285999"/>
            <a:ext cx="9849678" cy="4393097"/>
          </a:xfrm>
        </p:spPr>
        <p:txBody>
          <a:bodyPr>
            <a:normAutofit/>
          </a:bodyPr>
          <a:lstStyle/>
          <a:p>
            <a:r>
              <a:rPr lang="en-IN" dirty="0"/>
              <a:t>Materials acting as site of origin for kidney stone growth remain unclear. </a:t>
            </a:r>
          </a:p>
          <a:p>
            <a:r>
              <a:rPr lang="en-IN" dirty="0"/>
              <a:t>Suggestions have been made that COM crystals deposition may occur on a pre-formed calcium phosphate nidus, known as Randall’s plaques. But, they are not found in all individuals suffering from kidney stones, such as intestinal bypass patients. </a:t>
            </a:r>
            <a:r>
              <a:rPr lang="da-DK" dirty="0"/>
              <a:t>(Al-Atar, Bokov et al. 2010)</a:t>
            </a:r>
          </a:p>
          <a:p>
            <a:r>
              <a:rPr lang="en-IN" dirty="0"/>
              <a:t>Alternatively, the free and fixed particle theories suggest that nucleation in itself doesn’t play an all important role in the kidney stone disease. </a:t>
            </a:r>
          </a:p>
          <a:p>
            <a:r>
              <a:rPr lang="en-IN" dirty="0"/>
              <a:t>It is thus clear that the real process of kidney stone growth cannot be directly observable.</a:t>
            </a:r>
          </a:p>
          <a:p>
            <a:endParaRPr lang="en-IN" dirty="0"/>
          </a:p>
        </p:txBody>
      </p:sp>
    </p:spTree>
    <p:extLst>
      <p:ext uri="{BB962C8B-B14F-4D97-AF65-F5344CB8AC3E}">
        <p14:creationId xmlns:p14="http://schemas.microsoft.com/office/powerpoint/2010/main" val="124444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9D-3EB9-4A99-9F59-83FBEA08EF01}"/>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9122184E-0837-4182-BE38-D08E01DBDE62}"/>
              </a:ext>
            </a:extLst>
          </p:cNvPr>
          <p:cNvSpPr>
            <a:spLocks noGrp="1"/>
          </p:cNvSpPr>
          <p:nvPr>
            <p:ph idx="1"/>
          </p:nvPr>
        </p:nvSpPr>
        <p:spPr/>
        <p:txBody>
          <a:bodyPr/>
          <a:lstStyle/>
          <a:p>
            <a:r>
              <a:rPr lang="en-IN" sz="2800" dirty="0"/>
              <a:t>Introduction to Oxalates</a:t>
            </a:r>
          </a:p>
          <a:p>
            <a:r>
              <a:rPr lang="en-IN" sz="2800" dirty="0"/>
              <a:t>Occurrence</a:t>
            </a:r>
          </a:p>
          <a:p>
            <a:r>
              <a:rPr lang="en-IN" sz="2800" dirty="0"/>
              <a:t>Structure of the polymorphs of the Calcium Oxalate (</a:t>
            </a:r>
            <a:r>
              <a:rPr lang="en-IN" sz="2800" dirty="0" err="1"/>
              <a:t>CaOx</a:t>
            </a:r>
            <a:r>
              <a:rPr lang="en-IN" sz="2800" dirty="0"/>
              <a:t>)</a:t>
            </a:r>
          </a:p>
          <a:p>
            <a:r>
              <a:rPr lang="en-IN" sz="2800" dirty="0"/>
              <a:t>Mechanism of Kidney Stone Formation</a:t>
            </a:r>
          </a:p>
          <a:p>
            <a:r>
              <a:rPr lang="en-IN" sz="2800" dirty="0"/>
              <a:t>Stone Inhibitors and Promotors</a:t>
            </a:r>
          </a:p>
          <a:p>
            <a:r>
              <a:rPr lang="en-IN" sz="2800" dirty="0"/>
              <a:t>Study by Yu et al. </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809722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8E9C8-911E-426D-AC77-D57B62758FFA}"/>
              </a:ext>
            </a:extLst>
          </p:cNvPr>
          <p:cNvSpPr>
            <a:spLocks noGrp="1"/>
          </p:cNvSpPr>
          <p:nvPr>
            <p:ph type="title"/>
          </p:nvPr>
        </p:nvSpPr>
        <p:spPr/>
        <p:txBody>
          <a:bodyPr/>
          <a:lstStyle/>
          <a:p>
            <a:r>
              <a:rPr lang="en-IN" dirty="0"/>
              <a:t>Stone Inhibitors &amp; Promoters</a:t>
            </a:r>
          </a:p>
        </p:txBody>
      </p:sp>
      <p:sp>
        <p:nvSpPr>
          <p:cNvPr id="3" name="Content Placeholder 2">
            <a:extLst>
              <a:ext uri="{FF2B5EF4-FFF2-40B4-BE49-F238E27FC236}">
                <a16:creationId xmlns:a16="http://schemas.microsoft.com/office/drawing/2014/main" id="{A42A7688-590A-4AA4-9D41-456BB29A9FF8}"/>
              </a:ext>
            </a:extLst>
          </p:cNvPr>
          <p:cNvSpPr>
            <a:spLocks noGrp="1"/>
          </p:cNvSpPr>
          <p:nvPr>
            <p:ph idx="1"/>
          </p:nvPr>
        </p:nvSpPr>
        <p:spPr>
          <a:xfrm>
            <a:off x="1295400" y="1898374"/>
            <a:ext cx="9601200" cy="3581400"/>
          </a:xfrm>
        </p:spPr>
        <p:txBody>
          <a:bodyPr>
            <a:normAutofit fontScale="92500" lnSpcReduction="20000"/>
          </a:bodyPr>
          <a:lstStyle/>
          <a:p>
            <a:r>
              <a:rPr lang="en-IN" dirty="0"/>
              <a:t>Inhibitors do the following:</a:t>
            </a:r>
          </a:p>
          <a:p>
            <a:pPr lvl="1"/>
            <a:r>
              <a:rPr lang="en-IN" dirty="0"/>
              <a:t>increase the Supersaturation required to initiate nucleation, </a:t>
            </a:r>
          </a:p>
          <a:p>
            <a:pPr lvl="1"/>
            <a:r>
              <a:rPr lang="en-IN" dirty="0"/>
              <a:t>decrease crystal growth rate and aggregation, </a:t>
            </a:r>
          </a:p>
          <a:p>
            <a:pPr lvl="1"/>
            <a:r>
              <a:rPr lang="en-IN" dirty="0"/>
              <a:t>inhibit secondary nucleation.</a:t>
            </a:r>
          </a:p>
          <a:p>
            <a:r>
              <a:rPr lang="en-IN" dirty="0"/>
              <a:t>Promoters reduce the formation product of the supersaturated solution.</a:t>
            </a:r>
          </a:p>
          <a:p>
            <a:r>
              <a:rPr lang="en-IN" dirty="0"/>
              <a:t>Natural inhibitors are present in the urine and inhibit the formation of stones. An imbalance between Inhibitors and Promoters is regarded as an important variable in the urinary stone formation. </a:t>
            </a:r>
          </a:p>
          <a:p>
            <a:r>
              <a:rPr lang="en-IN" dirty="0"/>
              <a:t>Ion complexes form by Inhibitors such as Citrate and Magnesium with oxalate dissolve repeatedly in supersaturated urine leading to the rounding of crystallite edges. This gives them a smaller surface area and decreases their likelihood of adhering to a cell membrane in the urinary tract.</a:t>
            </a:r>
          </a:p>
          <a:p>
            <a:endParaRPr lang="en-IN" dirty="0"/>
          </a:p>
        </p:txBody>
      </p:sp>
    </p:spTree>
    <p:extLst>
      <p:ext uri="{BB962C8B-B14F-4D97-AF65-F5344CB8AC3E}">
        <p14:creationId xmlns:p14="http://schemas.microsoft.com/office/powerpoint/2010/main" val="3928838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7198-DFBD-4AB2-8D18-A94AAC1CE016}"/>
              </a:ext>
            </a:extLst>
          </p:cNvPr>
          <p:cNvSpPr>
            <a:spLocks noGrp="1"/>
          </p:cNvSpPr>
          <p:nvPr>
            <p:ph type="title"/>
          </p:nvPr>
        </p:nvSpPr>
        <p:spPr/>
        <p:txBody>
          <a:bodyPr/>
          <a:lstStyle/>
          <a:p>
            <a:r>
              <a:rPr lang="en-IN" dirty="0"/>
              <a:t>Stone Inhibitors &amp; Promoters</a:t>
            </a:r>
          </a:p>
        </p:txBody>
      </p:sp>
      <p:pic>
        <p:nvPicPr>
          <p:cNvPr id="5" name="Content Placeholder 4">
            <a:extLst>
              <a:ext uri="{FF2B5EF4-FFF2-40B4-BE49-F238E27FC236}">
                <a16:creationId xmlns:a16="http://schemas.microsoft.com/office/drawing/2014/main" id="{4D8F85DC-6907-492E-8A98-CF22BE48CD07}"/>
              </a:ext>
            </a:extLst>
          </p:cNvPr>
          <p:cNvPicPr>
            <a:picLocks noGrp="1" noChangeAspect="1"/>
          </p:cNvPicPr>
          <p:nvPr>
            <p:ph idx="1"/>
          </p:nvPr>
        </p:nvPicPr>
        <p:blipFill>
          <a:blip r:embed="rId2"/>
          <a:stretch>
            <a:fillRect/>
          </a:stretch>
        </p:blipFill>
        <p:spPr>
          <a:xfrm>
            <a:off x="3164808" y="1664024"/>
            <a:ext cx="6518368" cy="4249759"/>
          </a:xfrm>
        </p:spPr>
      </p:pic>
      <p:sp>
        <p:nvSpPr>
          <p:cNvPr id="6" name="TextBox 5">
            <a:extLst>
              <a:ext uri="{FF2B5EF4-FFF2-40B4-BE49-F238E27FC236}">
                <a16:creationId xmlns:a16="http://schemas.microsoft.com/office/drawing/2014/main" id="{D181B264-4E0C-49DB-AF01-1C717B2ED06A}"/>
              </a:ext>
            </a:extLst>
          </p:cNvPr>
          <p:cNvSpPr txBox="1"/>
          <p:nvPr/>
        </p:nvSpPr>
        <p:spPr>
          <a:xfrm>
            <a:off x="3898460" y="6172200"/>
            <a:ext cx="5051063" cy="276999"/>
          </a:xfrm>
          <a:prstGeom prst="rect">
            <a:avLst/>
          </a:prstGeom>
          <a:noFill/>
        </p:spPr>
        <p:txBody>
          <a:bodyPr wrap="none" rtlCol="0">
            <a:spAutoFit/>
          </a:bodyPr>
          <a:lstStyle/>
          <a:p>
            <a:r>
              <a:rPr lang="en-IN" sz="1200" dirty="0"/>
              <a:t>Stone promoting and inhibiting compounds. </a:t>
            </a:r>
            <a:r>
              <a:rPr lang="it-IT" sz="1200" dirty="0"/>
              <a:t>(Basavaraj, Biyani et al. 2007)</a:t>
            </a:r>
            <a:r>
              <a:rPr lang="en-IN" sz="1200" dirty="0"/>
              <a:t> </a:t>
            </a:r>
          </a:p>
        </p:txBody>
      </p:sp>
    </p:spTree>
    <p:extLst>
      <p:ext uri="{BB962C8B-B14F-4D97-AF65-F5344CB8AC3E}">
        <p14:creationId xmlns:p14="http://schemas.microsoft.com/office/powerpoint/2010/main" val="2152284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A651-E1A2-44D8-A5AE-A0981B394BCE}"/>
              </a:ext>
            </a:extLst>
          </p:cNvPr>
          <p:cNvSpPr>
            <a:spLocks noGrp="1"/>
          </p:cNvSpPr>
          <p:nvPr>
            <p:ph type="title"/>
          </p:nvPr>
        </p:nvSpPr>
        <p:spPr>
          <a:xfrm>
            <a:off x="1371600" y="685800"/>
            <a:ext cx="9601200" cy="1485900"/>
          </a:xfrm>
        </p:spPr>
        <p:txBody>
          <a:bodyPr/>
          <a:lstStyle/>
          <a:p>
            <a:r>
              <a:rPr lang="en-IN" dirty="0"/>
              <a:t>Inhibitors</a:t>
            </a:r>
          </a:p>
        </p:txBody>
      </p:sp>
      <p:sp>
        <p:nvSpPr>
          <p:cNvPr id="3" name="Content Placeholder 2">
            <a:extLst>
              <a:ext uri="{FF2B5EF4-FFF2-40B4-BE49-F238E27FC236}">
                <a16:creationId xmlns:a16="http://schemas.microsoft.com/office/drawing/2014/main" id="{1E8FF7FD-D4D2-44A4-85EC-B256AF89C33A}"/>
              </a:ext>
            </a:extLst>
          </p:cNvPr>
          <p:cNvSpPr>
            <a:spLocks noGrp="1"/>
          </p:cNvSpPr>
          <p:nvPr>
            <p:ph idx="1"/>
          </p:nvPr>
        </p:nvSpPr>
        <p:spPr>
          <a:xfrm>
            <a:off x="1371599" y="2286000"/>
            <a:ext cx="10068339" cy="3886200"/>
          </a:xfrm>
        </p:spPr>
        <p:txBody>
          <a:bodyPr>
            <a:normAutofit lnSpcReduction="10000"/>
          </a:bodyPr>
          <a:lstStyle/>
          <a:p>
            <a:r>
              <a:rPr lang="en-IN" dirty="0"/>
              <a:t>Citrate</a:t>
            </a:r>
          </a:p>
          <a:p>
            <a:pPr lvl="1"/>
            <a:r>
              <a:rPr lang="en-IN" dirty="0"/>
              <a:t>It has been widely studied for its stone inhibiting action in urine and is deemed effective against </a:t>
            </a:r>
            <a:r>
              <a:rPr lang="en-IN" dirty="0" err="1"/>
              <a:t>CaOx</a:t>
            </a:r>
            <a:r>
              <a:rPr lang="en-IN" dirty="0"/>
              <a:t> and </a:t>
            </a:r>
            <a:r>
              <a:rPr lang="en-IN" dirty="0" err="1"/>
              <a:t>CaP</a:t>
            </a:r>
            <a:r>
              <a:rPr lang="en-IN" dirty="0"/>
              <a:t> stones. </a:t>
            </a:r>
          </a:p>
          <a:p>
            <a:pPr lvl="1"/>
            <a:r>
              <a:rPr lang="en-IN" dirty="0"/>
              <a:t>It is found naturally in the body and is circulated in blood complexed to calcium, magnesium, potassium and sodium at physiological pH of 7.4. </a:t>
            </a:r>
          </a:p>
          <a:p>
            <a:pPr lvl="1"/>
            <a:r>
              <a:rPr lang="en-IN" dirty="0"/>
              <a:t>It is known to form complex with calcium in the urine thereby reducing the concentration of </a:t>
            </a:r>
            <a:r>
              <a:rPr lang="en-IN" dirty="0" err="1"/>
              <a:t>CaOx</a:t>
            </a:r>
            <a:r>
              <a:rPr lang="en-IN" dirty="0"/>
              <a:t>. </a:t>
            </a:r>
            <a:r>
              <a:rPr lang="it-IT" i="0" dirty="0"/>
              <a:t>(Basavaraj, Biyani et al. 2007)</a:t>
            </a:r>
          </a:p>
          <a:p>
            <a:pPr lvl="1"/>
            <a:r>
              <a:rPr lang="en-IN" dirty="0">
                <a:solidFill>
                  <a:schemeClr val="tx1"/>
                </a:solidFill>
              </a:rPr>
              <a:t>The citrate molecule in urine not only binds calcium and therefore reduces supersaturation with respect to the calcium stone forming crystals but hinders the formation and growth of such crystals. </a:t>
            </a:r>
          </a:p>
          <a:p>
            <a:pPr lvl="1"/>
            <a:r>
              <a:rPr lang="en-IN" dirty="0"/>
              <a:t>Urinary alkalisation by potassium citrate increases the solubility of uric acid and thus prevents the salting out of calcium oxalate by urate.</a:t>
            </a:r>
          </a:p>
          <a:p>
            <a:pPr lvl="1"/>
            <a:endParaRPr lang="en-IN" dirty="0"/>
          </a:p>
          <a:p>
            <a:pPr lvl="1"/>
            <a:endParaRPr lang="en-IN" dirty="0"/>
          </a:p>
          <a:p>
            <a:pPr lvl="1"/>
            <a:endParaRPr lang="en-IN" dirty="0"/>
          </a:p>
        </p:txBody>
      </p:sp>
      <p:pic>
        <p:nvPicPr>
          <p:cNvPr id="5" name="Picture 4">
            <a:extLst>
              <a:ext uri="{FF2B5EF4-FFF2-40B4-BE49-F238E27FC236}">
                <a16:creationId xmlns:a16="http://schemas.microsoft.com/office/drawing/2014/main" id="{5593EC84-519E-499A-8881-2537C1F07205}"/>
              </a:ext>
            </a:extLst>
          </p:cNvPr>
          <p:cNvPicPr>
            <a:picLocks noChangeAspect="1"/>
          </p:cNvPicPr>
          <p:nvPr/>
        </p:nvPicPr>
        <p:blipFill>
          <a:blip r:embed="rId2"/>
          <a:stretch>
            <a:fillRect/>
          </a:stretch>
        </p:blipFill>
        <p:spPr>
          <a:xfrm>
            <a:off x="9471991" y="219952"/>
            <a:ext cx="2415209" cy="2253905"/>
          </a:xfrm>
          <a:prstGeom prst="rect">
            <a:avLst/>
          </a:prstGeom>
        </p:spPr>
      </p:pic>
      <p:sp>
        <p:nvSpPr>
          <p:cNvPr id="6" name="TextBox 5">
            <a:extLst>
              <a:ext uri="{FF2B5EF4-FFF2-40B4-BE49-F238E27FC236}">
                <a16:creationId xmlns:a16="http://schemas.microsoft.com/office/drawing/2014/main" id="{6E483239-9A9D-427B-B1CF-DB5F546F9AC1}"/>
              </a:ext>
            </a:extLst>
          </p:cNvPr>
          <p:cNvSpPr txBox="1"/>
          <p:nvPr/>
        </p:nvSpPr>
        <p:spPr>
          <a:xfrm>
            <a:off x="7613374" y="6581001"/>
            <a:ext cx="4508927" cy="276999"/>
          </a:xfrm>
          <a:prstGeom prst="rect">
            <a:avLst/>
          </a:prstGeom>
          <a:noFill/>
        </p:spPr>
        <p:txBody>
          <a:bodyPr wrap="none" rtlCol="0">
            <a:spAutoFit/>
          </a:bodyPr>
          <a:lstStyle/>
          <a:p>
            <a:r>
              <a:rPr lang="en-IN" sz="1200" dirty="0"/>
              <a:t>https://pubchem.ncbi.nlm.nih.gov/compound/citrate#section=Top</a:t>
            </a:r>
          </a:p>
        </p:txBody>
      </p:sp>
    </p:spTree>
    <p:extLst>
      <p:ext uri="{BB962C8B-B14F-4D97-AF65-F5344CB8AC3E}">
        <p14:creationId xmlns:p14="http://schemas.microsoft.com/office/powerpoint/2010/main" val="4106079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161C-CFF5-43AD-9144-11DB4511D32B}"/>
              </a:ext>
            </a:extLst>
          </p:cNvPr>
          <p:cNvSpPr>
            <a:spLocks noGrp="1"/>
          </p:cNvSpPr>
          <p:nvPr>
            <p:ph type="title"/>
          </p:nvPr>
        </p:nvSpPr>
        <p:spPr/>
        <p:txBody>
          <a:bodyPr/>
          <a:lstStyle/>
          <a:p>
            <a:r>
              <a:rPr lang="en-IN" dirty="0"/>
              <a:t>Inhibitors-Citrate</a:t>
            </a:r>
          </a:p>
        </p:txBody>
      </p:sp>
      <p:pic>
        <p:nvPicPr>
          <p:cNvPr id="5" name="Content Placeholder 4">
            <a:extLst>
              <a:ext uri="{FF2B5EF4-FFF2-40B4-BE49-F238E27FC236}">
                <a16:creationId xmlns:a16="http://schemas.microsoft.com/office/drawing/2014/main" id="{F21E915B-EE4A-4DF5-BE64-DD98914D8AF3}"/>
              </a:ext>
            </a:extLst>
          </p:cNvPr>
          <p:cNvPicPr>
            <a:picLocks noGrp="1" noChangeAspect="1"/>
          </p:cNvPicPr>
          <p:nvPr>
            <p:ph idx="1"/>
          </p:nvPr>
        </p:nvPicPr>
        <p:blipFill>
          <a:blip r:embed="rId2"/>
          <a:stretch>
            <a:fillRect/>
          </a:stretch>
        </p:blipFill>
        <p:spPr>
          <a:xfrm>
            <a:off x="1480931" y="2300909"/>
            <a:ext cx="10234020" cy="2589612"/>
          </a:xfrm>
        </p:spPr>
      </p:pic>
      <p:sp>
        <p:nvSpPr>
          <p:cNvPr id="6" name="TextBox 5">
            <a:extLst>
              <a:ext uri="{FF2B5EF4-FFF2-40B4-BE49-F238E27FC236}">
                <a16:creationId xmlns:a16="http://schemas.microsoft.com/office/drawing/2014/main" id="{F469B6ED-E02A-42A4-B9C7-936DB31CFD60}"/>
              </a:ext>
            </a:extLst>
          </p:cNvPr>
          <p:cNvSpPr txBox="1"/>
          <p:nvPr/>
        </p:nvSpPr>
        <p:spPr>
          <a:xfrm>
            <a:off x="7255565" y="6410739"/>
            <a:ext cx="4760406" cy="276999"/>
          </a:xfrm>
          <a:prstGeom prst="rect">
            <a:avLst/>
          </a:prstGeom>
          <a:noFill/>
        </p:spPr>
        <p:txBody>
          <a:bodyPr wrap="none" rtlCol="0">
            <a:spAutoFit/>
          </a:bodyPr>
          <a:lstStyle/>
          <a:p>
            <a:r>
              <a:rPr lang="en-IN" sz="1200" dirty="0"/>
              <a:t>https://kidneystones.uchicago.edu/the-grand-inhibitor/#URINE%20pH</a:t>
            </a:r>
          </a:p>
        </p:txBody>
      </p:sp>
    </p:spTree>
    <p:extLst>
      <p:ext uri="{BB962C8B-B14F-4D97-AF65-F5344CB8AC3E}">
        <p14:creationId xmlns:p14="http://schemas.microsoft.com/office/powerpoint/2010/main" val="406542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0F47-FC3C-41E2-B40C-4BF4BD8F69E5}"/>
              </a:ext>
            </a:extLst>
          </p:cNvPr>
          <p:cNvSpPr>
            <a:spLocks noGrp="1"/>
          </p:cNvSpPr>
          <p:nvPr>
            <p:ph type="title"/>
          </p:nvPr>
        </p:nvSpPr>
        <p:spPr/>
        <p:txBody>
          <a:bodyPr/>
          <a:lstStyle/>
          <a:p>
            <a:r>
              <a:rPr lang="en-IN" dirty="0"/>
              <a:t>Inhibitors</a:t>
            </a:r>
          </a:p>
        </p:txBody>
      </p:sp>
      <p:sp>
        <p:nvSpPr>
          <p:cNvPr id="3" name="Content Placeholder 2">
            <a:extLst>
              <a:ext uri="{FF2B5EF4-FFF2-40B4-BE49-F238E27FC236}">
                <a16:creationId xmlns:a16="http://schemas.microsoft.com/office/drawing/2014/main" id="{53D2A0A4-0FA2-4A0A-B744-24A04934248F}"/>
              </a:ext>
            </a:extLst>
          </p:cNvPr>
          <p:cNvSpPr>
            <a:spLocks noGrp="1"/>
          </p:cNvSpPr>
          <p:nvPr>
            <p:ph idx="1"/>
          </p:nvPr>
        </p:nvSpPr>
        <p:spPr>
          <a:xfrm>
            <a:off x="1371600" y="1928190"/>
            <a:ext cx="9899374" cy="4452731"/>
          </a:xfrm>
        </p:spPr>
        <p:txBody>
          <a:bodyPr>
            <a:normAutofit/>
          </a:bodyPr>
          <a:lstStyle/>
          <a:p>
            <a:r>
              <a:rPr lang="en-IN" dirty="0"/>
              <a:t>Magnesium and pyrophosphates</a:t>
            </a:r>
          </a:p>
          <a:p>
            <a:pPr lvl="1"/>
            <a:r>
              <a:rPr lang="en-IN" dirty="0"/>
              <a:t>It has been shown that in a supersaturated 2 mmol/L </a:t>
            </a:r>
            <a:r>
              <a:rPr lang="en-IN" dirty="0" err="1"/>
              <a:t>CaOx</a:t>
            </a:r>
            <a:r>
              <a:rPr lang="en-IN" dirty="0"/>
              <a:t> solution, magnesium reduced </a:t>
            </a:r>
            <a:r>
              <a:rPr lang="en-IN" dirty="0" err="1"/>
              <a:t>CaOx</a:t>
            </a:r>
            <a:r>
              <a:rPr lang="en-IN" dirty="0"/>
              <a:t> particle number by 50%. Thus it forms complexes with oxalate and decreases supersaturation. </a:t>
            </a:r>
            <a:r>
              <a:rPr lang="en-IN" i="0" dirty="0"/>
              <a:t>(</a:t>
            </a:r>
            <a:r>
              <a:rPr lang="en-IN" i="0" dirty="0" err="1"/>
              <a:t>Desmars</a:t>
            </a:r>
            <a:r>
              <a:rPr lang="en-IN" i="0" dirty="0"/>
              <a:t> and </a:t>
            </a:r>
            <a:r>
              <a:rPr lang="en-IN" i="0" dirty="0" err="1"/>
              <a:t>Tawashi</a:t>
            </a:r>
            <a:r>
              <a:rPr lang="en-IN" i="0" dirty="0"/>
              <a:t> 1973)</a:t>
            </a:r>
          </a:p>
          <a:p>
            <a:pPr lvl="1"/>
            <a:r>
              <a:rPr lang="en-IN" i="0" dirty="0"/>
              <a:t>Likewise</a:t>
            </a:r>
            <a:r>
              <a:rPr lang="en-IN" dirty="0"/>
              <a:t> pyrophosphate, at low concentrations inhibits COM crystal growth by almost 50%. It inhibits the precipitation of </a:t>
            </a:r>
            <a:r>
              <a:rPr lang="en-IN" dirty="0" err="1"/>
              <a:t>CaP</a:t>
            </a:r>
            <a:r>
              <a:rPr lang="en-IN" dirty="0"/>
              <a:t>, where as diphosphates also inhibits the growth of apatite crystals (</a:t>
            </a:r>
            <a:r>
              <a:rPr lang="en-IN" i="0" dirty="0"/>
              <a:t>Robertson WG. </a:t>
            </a:r>
            <a:r>
              <a:rPr lang="en-IN" i="0" dirty="0" err="1"/>
              <a:t>Calcif</a:t>
            </a:r>
            <a:r>
              <a:rPr lang="en-IN" i="0" dirty="0"/>
              <a:t> Tissue Res. 1973)</a:t>
            </a:r>
          </a:p>
          <a:p>
            <a:r>
              <a:rPr lang="en-IN" i="0" dirty="0"/>
              <a:t>Nat</a:t>
            </a:r>
            <a:r>
              <a:rPr lang="en-IN" dirty="0"/>
              <a:t>ural Polymers such as </a:t>
            </a:r>
            <a:r>
              <a:rPr lang="en-IN" dirty="0" err="1"/>
              <a:t>Osteopontin</a:t>
            </a:r>
            <a:r>
              <a:rPr lang="en-IN" dirty="0"/>
              <a:t> (OPN) and Tamm-Horsfall protein</a:t>
            </a:r>
          </a:p>
          <a:p>
            <a:pPr lvl="1"/>
            <a:r>
              <a:rPr lang="en-IN" dirty="0"/>
              <a:t>OPN is a negatively-charged aspartic acid rich protein that inhibits growth of </a:t>
            </a:r>
            <a:r>
              <a:rPr lang="en-IN" dirty="0" err="1"/>
              <a:t>CaOx</a:t>
            </a:r>
            <a:r>
              <a:rPr lang="en-IN" dirty="0"/>
              <a:t> crystals in a supersaturated solution. </a:t>
            </a:r>
          </a:p>
          <a:p>
            <a:pPr lvl="1"/>
            <a:r>
              <a:rPr lang="en-IN" dirty="0"/>
              <a:t>It has been shown to direct </a:t>
            </a:r>
            <a:r>
              <a:rPr lang="en-IN" dirty="0" err="1"/>
              <a:t>CaOx</a:t>
            </a:r>
            <a:r>
              <a:rPr lang="en-IN" dirty="0"/>
              <a:t> crystallisation to the </a:t>
            </a:r>
            <a:r>
              <a:rPr lang="en-IN" dirty="0" err="1"/>
              <a:t>CaOx</a:t>
            </a:r>
            <a:r>
              <a:rPr lang="en-IN" dirty="0"/>
              <a:t> dehydrate phase rather than the </a:t>
            </a:r>
            <a:r>
              <a:rPr lang="en-IN" dirty="0" err="1"/>
              <a:t>CaOx</a:t>
            </a:r>
            <a:r>
              <a:rPr lang="en-IN" dirty="0"/>
              <a:t> monohydrate (COM) phase. The dehydrate is less adherent to renal epithelial cells. </a:t>
            </a:r>
            <a:r>
              <a:rPr lang="en-IN" i="0" dirty="0"/>
              <a:t>(Wesson, Worcester et al. 1998)</a:t>
            </a:r>
          </a:p>
          <a:p>
            <a:pPr lvl="1"/>
            <a:endParaRPr lang="en-IN" dirty="0"/>
          </a:p>
        </p:txBody>
      </p:sp>
    </p:spTree>
    <p:extLst>
      <p:ext uri="{BB962C8B-B14F-4D97-AF65-F5344CB8AC3E}">
        <p14:creationId xmlns:p14="http://schemas.microsoft.com/office/powerpoint/2010/main" val="3636549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E13C-8586-4CE5-A9D0-122EAD59C343}"/>
              </a:ext>
            </a:extLst>
          </p:cNvPr>
          <p:cNvSpPr>
            <a:spLocks noGrp="1"/>
          </p:cNvSpPr>
          <p:nvPr>
            <p:ph type="title"/>
          </p:nvPr>
        </p:nvSpPr>
        <p:spPr/>
        <p:txBody>
          <a:bodyPr/>
          <a:lstStyle/>
          <a:p>
            <a:r>
              <a:rPr lang="en-IN" dirty="0"/>
              <a:t>Synthetic Polymers</a:t>
            </a:r>
          </a:p>
        </p:txBody>
      </p:sp>
      <p:sp>
        <p:nvSpPr>
          <p:cNvPr id="3" name="Content Placeholder 2">
            <a:extLst>
              <a:ext uri="{FF2B5EF4-FFF2-40B4-BE49-F238E27FC236}">
                <a16:creationId xmlns:a16="http://schemas.microsoft.com/office/drawing/2014/main" id="{232CD88D-BF51-4754-8F38-FD3568D4B252}"/>
              </a:ext>
            </a:extLst>
          </p:cNvPr>
          <p:cNvSpPr>
            <a:spLocks noGrp="1"/>
          </p:cNvSpPr>
          <p:nvPr>
            <p:ph idx="1"/>
          </p:nvPr>
        </p:nvSpPr>
        <p:spPr>
          <a:xfrm>
            <a:off x="1371600" y="2037521"/>
            <a:ext cx="10118036" cy="4740965"/>
          </a:xfrm>
        </p:spPr>
        <p:txBody>
          <a:bodyPr>
            <a:normAutofit/>
          </a:bodyPr>
          <a:lstStyle/>
          <a:p>
            <a:r>
              <a:rPr lang="en-IN" dirty="0"/>
              <a:t>These include surfactants, polyelectrolytes, and copolymers.</a:t>
            </a:r>
          </a:p>
          <a:p>
            <a:r>
              <a:rPr lang="en-IN" dirty="0"/>
              <a:t>Surfactants interact with the crystal surface, resulting in different kinetic influences.</a:t>
            </a:r>
          </a:p>
          <a:p>
            <a:r>
              <a:rPr lang="en-IN" dirty="0"/>
              <a:t>Anionic surfactant like SDS modifies </a:t>
            </a:r>
            <a:r>
              <a:rPr lang="en-IN" dirty="0" err="1"/>
              <a:t>CaOx</a:t>
            </a:r>
            <a:r>
              <a:rPr lang="en-IN" dirty="0"/>
              <a:t> crystals during nucleation to promote the formation of COD over COM through changes in the micelle-solution interface. </a:t>
            </a:r>
          </a:p>
          <a:p>
            <a:r>
              <a:rPr lang="en-IN" dirty="0" err="1"/>
              <a:t>Akyol</a:t>
            </a:r>
            <a:r>
              <a:rPr lang="en-IN" dirty="0"/>
              <a:t> et al showed that promotion of COD over COM occurs when the polyelectrolyte slows the growth rate of the (-101) crystal face of </a:t>
            </a:r>
            <a:r>
              <a:rPr lang="en-IN" dirty="0" err="1"/>
              <a:t>CaOx</a:t>
            </a:r>
            <a:r>
              <a:rPr lang="en-IN" dirty="0"/>
              <a:t>. The growth rate of the other crystal faces remains unchanged </a:t>
            </a:r>
            <a:r>
              <a:rPr lang="da-DK" dirty="0"/>
              <a:t>(Akyol, Kırboğa et al. 2009)</a:t>
            </a:r>
            <a:endParaRPr lang="en-IN" dirty="0"/>
          </a:p>
          <a:p>
            <a:r>
              <a:rPr lang="en-IN" dirty="0"/>
              <a:t>Other anionic surfactant like PAA has shown to inhibit crystal growth through surface adsorption rather than chelation. (</a:t>
            </a:r>
            <a:r>
              <a:rPr lang="en-IN" dirty="0" err="1"/>
              <a:t>Akyol</a:t>
            </a:r>
            <a:r>
              <a:rPr lang="en-IN" dirty="0"/>
              <a:t> and </a:t>
            </a:r>
            <a:r>
              <a:rPr lang="en-IN" dirty="0" err="1"/>
              <a:t>Öner</a:t>
            </a:r>
            <a:r>
              <a:rPr lang="en-IN" dirty="0"/>
              <a:t> 2007)</a:t>
            </a:r>
          </a:p>
        </p:txBody>
      </p:sp>
    </p:spTree>
    <p:extLst>
      <p:ext uri="{BB962C8B-B14F-4D97-AF65-F5344CB8AC3E}">
        <p14:creationId xmlns:p14="http://schemas.microsoft.com/office/powerpoint/2010/main" val="175329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9385-D473-4A6D-8739-86B5FDECE1A1}"/>
              </a:ext>
            </a:extLst>
          </p:cNvPr>
          <p:cNvSpPr>
            <a:spLocks noGrp="1"/>
          </p:cNvSpPr>
          <p:nvPr>
            <p:ph type="title"/>
          </p:nvPr>
        </p:nvSpPr>
        <p:spPr/>
        <p:txBody>
          <a:bodyPr/>
          <a:lstStyle/>
          <a:p>
            <a:r>
              <a:rPr lang="en-IN" dirty="0"/>
              <a:t>Synthetic Polymers</a:t>
            </a:r>
          </a:p>
        </p:txBody>
      </p:sp>
      <p:sp>
        <p:nvSpPr>
          <p:cNvPr id="3" name="Content Placeholder 2">
            <a:extLst>
              <a:ext uri="{FF2B5EF4-FFF2-40B4-BE49-F238E27FC236}">
                <a16:creationId xmlns:a16="http://schemas.microsoft.com/office/drawing/2014/main" id="{C008AFFB-B0BA-410D-AF21-9EB98E2AE374}"/>
              </a:ext>
            </a:extLst>
          </p:cNvPr>
          <p:cNvSpPr>
            <a:spLocks noGrp="1"/>
          </p:cNvSpPr>
          <p:nvPr>
            <p:ph idx="1"/>
          </p:nvPr>
        </p:nvSpPr>
        <p:spPr>
          <a:xfrm>
            <a:off x="1371600" y="1886257"/>
            <a:ext cx="10197101" cy="4463172"/>
          </a:xfrm>
        </p:spPr>
        <p:txBody>
          <a:bodyPr>
            <a:normAutofit/>
          </a:bodyPr>
          <a:lstStyle/>
          <a:p>
            <a:r>
              <a:rPr lang="en-IN" dirty="0"/>
              <a:t>Poly (sodium 4-styrene sulfonate) (PSS) like other synthetic polymers influences the morphology of calcium carbonate and calcium oxalate crystals. </a:t>
            </a:r>
          </a:p>
          <a:p>
            <a:r>
              <a:rPr lang="en-IN" dirty="0"/>
              <a:t>PSS works by inhibiting the formation of calcium oxalate monohydrate (COM) phase, meanwhile promoting the formation of the calcium oxalate dihydrate (COD) phase. Further the sizes of the </a:t>
            </a:r>
            <a:r>
              <a:rPr lang="en-IN" dirty="0" err="1"/>
              <a:t>CaOx</a:t>
            </a:r>
            <a:r>
              <a:rPr lang="en-IN" dirty="0"/>
              <a:t> particles decreases with the addition of PSS.</a:t>
            </a:r>
          </a:p>
          <a:p>
            <a:r>
              <a:rPr lang="en-IN" dirty="0"/>
              <a:t>This is attributed to the fact that it increases the concentration of calcium ions at the interface. The nucleation of </a:t>
            </a:r>
            <a:r>
              <a:rPr lang="en-IN" dirty="0" err="1"/>
              <a:t>CaOx</a:t>
            </a:r>
            <a:r>
              <a:rPr lang="en-IN" dirty="0"/>
              <a:t> easily occurs in the presence of PSS chains</a:t>
            </a:r>
          </a:p>
          <a:p>
            <a:r>
              <a:rPr lang="en-IN" dirty="0"/>
              <a:t>Due to which, precipitation induction time decreases and number of </a:t>
            </a:r>
            <a:r>
              <a:rPr lang="en-IN" dirty="0" err="1"/>
              <a:t>CaOx</a:t>
            </a:r>
            <a:r>
              <a:rPr lang="en-IN" dirty="0"/>
              <a:t> particles increases giving smaller particles </a:t>
            </a:r>
            <a:r>
              <a:rPr lang="da-DK" dirty="0"/>
              <a:t>(Yu, Tang et al. 2005) </a:t>
            </a:r>
            <a:endParaRPr lang="en-IN" dirty="0"/>
          </a:p>
          <a:p>
            <a:r>
              <a:rPr lang="en-IN" dirty="0"/>
              <a:t>This increase in COD makes PSS an ideal candidate for the treatment of kidney stones because COD is more easily evacuated from the urinary tract.</a:t>
            </a:r>
          </a:p>
        </p:txBody>
      </p:sp>
    </p:spTree>
    <p:extLst>
      <p:ext uri="{BB962C8B-B14F-4D97-AF65-F5344CB8AC3E}">
        <p14:creationId xmlns:p14="http://schemas.microsoft.com/office/powerpoint/2010/main" val="179457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225A-03BD-49D2-BC6B-FE80945A9D55}"/>
              </a:ext>
            </a:extLst>
          </p:cNvPr>
          <p:cNvSpPr>
            <a:spLocks noGrp="1"/>
          </p:cNvSpPr>
          <p:nvPr>
            <p:ph type="title"/>
          </p:nvPr>
        </p:nvSpPr>
        <p:spPr/>
        <p:txBody>
          <a:bodyPr/>
          <a:lstStyle/>
          <a:p>
            <a:r>
              <a:rPr lang="en-IN" dirty="0"/>
              <a:t>Effect of PSS on </a:t>
            </a:r>
            <a:r>
              <a:rPr lang="en-IN" dirty="0" err="1"/>
              <a:t>CaOx</a:t>
            </a:r>
            <a:r>
              <a:rPr lang="en-IN" dirty="0"/>
              <a:t> crystals</a:t>
            </a:r>
          </a:p>
        </p:txBody>
      </p:sp>
      <p:pic>
        <p:nvPicPr>
          <p:cNvPr id="11" name="Content Placeholder 10">
            <a:extLst>
              <a:ext uri="{FF2B5EF4-FFF2-40B4-BE49-F238E27FC236}">
                <a16:creationId xmlns:a16="http://schemas.microsoft.com/office/drawing/2014/main" id="{7AB70580-6CCA-4998-A82E-30DC9A24C684}"/>
              </a:ext>
            </a:extLst>
          </p:cNvPr>
          <p:cNvPicPr>
            <a:picLocks noGrp="1" noChangeAspect="1"/>
          </p:cNvPicPr>
          <p:nvPr>
            <p:ph idx="1"/>
          </p:nvPr>
        </p:nvPicPr>
        <p:blipFill>
          <a:blip r:embed="rId2"/>
          <a:stretch>
            <a:fillRect/>
          </a:stretch>
        </p:blipFill>
        <p:spPr>
          <a:xfrm>
            <a:off x="1776719" y="1967550"/>
            <a:ext cx="3173320" cy="2216823"/>
          </a:xfrm>
        </p:spPr>
      </p:pic>
      <p:pic>
        <p:nvPicPr>
          <p:cNvPr id="13" name="Picture 12">
            <a:extLst>
              <a:ext uri="{FF2B5EF4-FFF2-40B4-BE49-F238E27FC236}">
                <a16:creationId xmlns:a16="http://schemas.microsoft.com/office/drawing/2014/main" id="{67CB2571-2C63-4958-8252-90241D8714AA}"/>
              </a:ext>
            </a:extLst>
          </p:cNvPr>
          <p:cNvPicPr>
            <a:picLocks noChangeAspect="1"/>
          </p:cNvPicPr>
          <p:nvPr/>
        </p:nvPicPr>
        <p:blipFill>
          <a:blip r:embed="rId3"/>
          <a:stretch>
            <a:fillRect/>
          </a:stretch>
        </p:blipFill>
        <p:spPr>
          <a:xfrm>
            <a:off x="5364479" y="1967550"/>
            <a:ext cx="2982019" cy="2216822"/>
          </a:xfrm>
          <a:prstGeom prst="rect">
            <a:avLst/>
          </a:prstGeom>
        </p:spPr>
      </p:pic>
      <p:pic>
        <p:nvPicPr>
          <p:cNvPr id="15" name="Picture 14">
            <a:extLst>
              <a:ext uri="{FF2B5EF4-FFF2-40B4-BE49-F238E27FC236}">
                <a16:creationId xmlns:a16="http://schemas.microsoft.com/office/drawing/2014/main" id="{E108250F-1930-495C-9975-286D94E37294}"/>
              </a:ext>
            </a:extLst>
          </p:cNvPr>
          <p:cNvPicPr>
            <a:picLocks noChangeAspect="1"/>
          </p:cNvPicPr>
          <p:nvPr/>
        </p:nvPicPr>
        <p:blipFill>
          <a:blip r:embed="rId4"/>
          <a:stretch>
            <a:fillRect/>
          </a:stretch>
        </p:blipFill>
        <p:spPr>
          <a:xfrm>
            <a:off x="8760937" y="1967550"/>
            <a:ext cx="2966959" cy="2216822"/>
          </a:xfrm>
          <a:prstGeom prst="rect">
            <a:avLst/>
          </a:prstGeom>
        </p:spPr>
      </p:pic>
      <p:sp>
        <p:nvSpPr>
          <p:cNvPr id="16" name="TextBox 15">
            <a:extLst>
              <a:ext uri="{FF2B5EF4-FFF2-40B4-BE49-F238E27FC236}">
                <a16:creationId xmlns:a16="http://schemas.microsoft.com/office/drawing/2014/main" id="{1AA7ADAF-6AB4-40D7-A1FA-292A6987C669}"/>
              </a:ext>
            </a:extLst>
          </p:cNvPr>
          <p:cNvSpPr txBox="1"/>
          <p:nvPr/>
        </p:nvSpPr>
        <p:spPr>
          <a:xfrm>
            <a:off x="1776720" y="4455469"/>
            <a:ext cx="3173320" cy="646331"/>
          </a:xfrm>
          <a:prstGeom prst="rect">
            <a:avLst/>
          </a:prstGeom>
          <a:noFill/>
        </p:spPr>
        <p:txBody>
          <a:bodyPr wrap="square" rtlCol="0">
            <a:spAutoFit/>
          </a:bodyPr>
          <a:lstStyle/>
          <a:p>
            <a:r>
              <a:rPr lang="en-IN" sz="1200" dirty="0"/>
              <a:t>COM crystals in the absence of PSS (in pure water), irregular-shaped and aggregated particles were obtained at 25 C</a:t>
            </a:r>
          </a:p>
        </p:txBody>
      </p:sp>
      <p:sp>
        <p:nvSpPr>
          <p:cNvPr id="17" name="TextBox 16">
            <a:extLst>
              <a:ext uri="{FF2B5EF4-FFF2-40B4-BE49-F238E27FC236}">
                <a16:creationId xmlns:a16="http://schemas.microsoft.com/office/drawing/2014/main" id="{9C068527-B10D-4C20-8120-3D8543C4FF8B}"/>
              </a:ext>
            </a:extLst>
          </p:cNvPr>
          <p:cNvSpPr txBox="1"/>
          <p:nvPr/>
        </p:nvSpPr>
        <p:spPr>
          <a:xfrm>
            <a:off x="5364479" y="4572000"/>
            <a:ext cx="2982019" cy="1200329"/>
          </a:xfrm>
          <a:prstGeom prst="rect">
            <a:avLst/>
          </a:prstGeom>
          <a:noFill/>
        </p:spPr>
        <p:txBody>
          <a:bodyPr wrap="square" rtlCol="0">
            <a:spAutoFit/>
          </a:bodyPr>
          <a:lstStyle/>
          <a:p>
            <a:r>
              <a:rPr lang="en-IN" sz="1200" dirty="0"/>
              <a:t>Concentration of PSS increased to 0.1 g L</a:t>
            </a:r>
            <a:r>
              <a:rPr lang="en-IN" sz="1200" baseline="30000" dirty="0"/>
              <a:t>−1</a:t>
            </a:r>
            <a:r>
              <a:rPr lang="en-IN" sz="1200" dirty="0"/>
              <a:t>, the obtained products were composed of bipyramidal and irregular and twinned aggregated particles. COM, COD, and COT crystals were obtained and COD was the main phase. </a:t>
            </a:r>
          </a:p>
        </p:txBody>
      </p:sp>
      <p:sp>
        <p:nvSpPr>
          <p:cNvPr id="18" name="TextBox 17">
            <a:extLst>
              <a:ext uri="{FF2B5EF4-FFF2-40B4-BE49-F238E27FC236}">
                <a16:creationId xmlns:a16="http://schemas.microsoft.com/office/drawing/2014/main" id="{FD12ADE5-3E52-439A-87FB-BDDACF5E86FB}"/>
              </a:ext>
            </a:extLst>
          </p:cNvPr>
          <p:cNvSpPr txBox="1"/>
          <p:nvPr/>
        </p:nvSpPr>
        <p:spPr>
          <a:xfrm>
            <a:off x="8760937" y="4635125"/>
            <a:ext cx="2818038" cy="830997"/>
          </a:xfrm>
          <a:prstGeom prst="rect">
            <a:avLst/>
          </a:prstGeom>
          <a:noFill/>
        </p:spPr>
        <p:txBody>
          <a:bodyPr wrap="square" rtlCol="0">
            <a:spAutoFit/>
          </a:bodyPr>
          <a:lstStyle/>
          <a:p>
            <a:r>
              <a:rPr lang="en-IN" sz="1200" dirty="0"/>
              <a:t>PSS concentration at 0.2 g L</a:t>
            </a:r>
            <a:r>
              <a:rPr lang="en-IN" sz="1200" baseline="30000" dirty="0"/>
              <a:t>−1</a:t>
            </a:r>
            <a:r>
              <a:rPr lang="en-IN" sz="1200" dirty="0"/>
              <a:t>, the obtained </a:t>
            </a:r>
            <a:r>
              <a:rPr lang="en-IN" sz="1200" dirty="0" err="1"/>
              <a:t>CaOx</a:t>
            </a:r>
            <a:r>
              <a:rPr lang="en-IN" sz="1200" dirty="0"/>
              <a:t> crystals exhibited bipyramidal-shaped morphologies and smooth surfaces,  typical of COD crystals</a:t>
            </a:r>
          </a:p>
        </p:txBody>
      </p:sp>
      <p:sp>
        <p:nvSpPr>
          <p:cNvPr id="19" name="Rectangle: Rounded Corners 18">
            <a:extLst>
              <a:ext uri="{FF2B5EF4-FFF2-40B4-BE49-F238E27FC236}">
                <a16:creationId xmlns:a16="http://schemas.microsoft.com/office/drawing/2014/main" id="{1E2C428A-3F03-42C6-948D-D2E773990F79}"/>
              </a:ext>
            </a:extLst>
          </p:cNvPr>
          <p:cNvSpPr/>
          <p:nvPr/>
        </p:nvSpPr>
        <p:spPr>
          <a:xfrm>
            <a:off x="9008985" y="426495"/>
            <a:ext cx="2966959" cy="12739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dirty="0"/>
              <a:t>Study by Yu et al. </a:t>
            </a:r>
          </a:p>
        </p:txBody>
      </p:sp>
      <p:sp>
        <p:nvSpPr>
          <p:cNvPr id="21" name="TextBox 20">
            <a:extLst>
              <a:ext uri="{FF2B5EF4-FFF2-40B4-BE49-F238E27FC236}">
                <a16:creationId xmlns:a16="http://schemas.microsoft.com/office/drawing/2014/main" id="{B8475B4B-182D-47A6-9484-4BEA8DCE022E}"/>
              </a:ext>
            </a:extLst>
          </p:cNvPr>
          <p:cNvSpPr txBox="1"/>
          <p:nvPr/>
        </p:nvSpPr>
        <p:spPr>
          <a:xfrm>
            <a:off x="9304703" y="6370179"/>
            <a:ext cx="1879425" cy="276999"/>
          </a:xfrm>
          <a:prstGeom prst="rect">
            <a:avLst/>
          </a:prstGeom>
          <a:noFill/>
        </p:spPr>
        <p:txBody>
          <a:bodyPr wrap="none" rtlCol="0">
            <a:spAutoFit/>
          </a:bodyPr>
          <a:lstStyle/>
          <a:p>
            <a:r>
              <a:rPr lang="en-IN" sz="1200" dirty="0"/>
              <a:t>(Yu, Tang, &amp; Cheng, 2005)</a:t>
            </a:r>
          </a:p>
        </p:txBody>
      </p:sp>
    </p:spTree>
    <p:extLst>
      <p:ext uri="{BB962C8B-B14F-4D97-AF65-F5344CB8AC3E}">
        <p14:creationId xmlns:p14="http://schemas.microsoft.com/office/powerpoint/2010/main" val="13327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38A6-75EA-4F98-8B94-3EAA495B7A7C}"/>
              </a:ext>
            </a:extLst>
          </p:cNvPr>
          <p:cNvSpPr>
            <a:spLocks noGrp="1"/>
          </p:cNvSpPr>
          <p:nvPr>
            <p:ph type="title"/>
          </p:nvPr>
        </p:nvSpPr>
        <p:spPr/>
        <p:txBody>
          <a:bodyPr/>
          <a:lstStyle/>
          <a:p>
            <a:r>
              <a:rPr lang="en-IN" dirty="0"/>
              <a:t>Effect of pH on </a:t>
            </a:r>
            <a:r>
              <a:rPr lang="en-IN" dirty="0" err="1"/>
              <a:t>CaOx</a:t>
            </a:r>
            <a:r>
              <a:rPr lang="en-IN" dirty="0"/>
              <a:t> crystals</a:t>
            </a:r>
          </a:p>
        </p:txBody>
      </p:sp>
      <p:pic>
        <p:nvPicPr>
          <p:cNvPr id="13" name="Content Placeholder 12">
            <a:extLst>
              <a:ext uri="{FF2B5EF4-FFF2-40B4-BE49-F238E27FC236}">
                <a16:creationId xmlns:a16="http://schemas.microsoft.com/office/drawing/2014/main" id="{2E515C9D-B88F-48E4-94FC-EC8503631A7E}"/>
              </a:ext>
            </a:extLst>
          </p:cNvPr>
          <p:cNvPicPr>
            <a:picLocks noGrp="1" noChangeAspect="1"/>
          </p:cNvPicPr>
          <p:nvPr>
            <p:ph idx="1"/>
          </p:nvPr>
        </p:nvPicPr>
        <p:blipFill>
          <a:blip r:embed="rId2"/>
          <a:stretch>
            <a:fillRect/>
          </a:stretch>
        </p:blipFill>
        <p:spPr>
          <a:xfrm>
            <a:off x="1371600" y="1876571"/>
            <a:ext cx="2782768" cy="2079200"/>
          </a:xfrm>
        </p:spPr>
      </p:pic>
      <p:pic>
        <p:nvPicPr>
          <p:cNvPr id="15" name="Picture 14">
            <a:extLst>
              <a:ext uri="{FF2B5EF4-FFF2-40B4-BE49-F238E27FC236}">
                <a16:creationId xmlns:a16="http://schemas.microsoft.com/office/drawing/2014/main" id="{64F39430-544E-4C1F-BD58-DBBFD0B64584}"/>
              </a:ext>
            </a:extLst>
          </p:cNvPr>
          <p:cNvPicPr>
            <a:picLocks noChangeAspect="1"/>
          </p:cNvPicPr>
          <p:nvPr/>
        </p:nvPicPr>
        <p:blipFill>
          <a:blip r:embed="rId3"/>
          <a:stretch>
            <a:fillRect/>
          </a:stretch>
        </p:blipFill>
        <p:spPr>
          <a:xfrm>
            <a:off x="4706384" y="1876571"/>
            <a:ext cx="2779231" cy="2079199"/>
          </a:xfrm>
          <a:prstGeom prst="rect">
            <a:avLst/>
          </a:prstGeom>
        </p:spPr>
      </p:pic>
      <p:pic>
        <p:nvPicPr>
          <p:cNvPr id="17" name="Picture 16">
            <a:extLst>
              <a:ext uri="{FF2B5EF4-FFF2-40B4-BE49-F238E27FC236}">
                <a16:creationId xmlns:a16="http://schemas.microsoft.com/office/drawing/2014/main" id="{3DC14240-6128-443A-BBC8-0BF7C22CEB37}"/>
              </a:ext>
            </a:extLst>
          </p:cNvPr>
          <p:cNvPicPr>
            <a:picLocks noChangeAspect="1"/>
          </p:cNvPicPr>
          <p:nvPr/>
        </p:nvPicPr>
        <p:blipFill>
          <a:blip r:embed="rId4"/>
          <a:stretch>
            <a:fillRect/>
          </a:stretch>
        </p:blipFill>
        <p:spPr>
          <a:xfrm>
            <a:off x="8197069" y="1876570"/>
            <a:ext cx="2775731" cy="2079199"/>
          </a:xfrm>
          <a:prstGeom prst="rect">
            <a:avLst/>
          </a:prstGeom>
        </p:spPr>
      </p:pic>
      <p:sp>
        <p:nvSpPr>
          <p:cNvPr id="18" name="TextBox 17">
            <a:extLst>
              <a:ext uri="{FF2B5EF4-FFF2-40B4-BE49-F238E27FC236}">
                <a16:creationId xmlns:a16="http://schemas.microsoft.com/office/drawing/2014/main" id="{6AE1FC37-8AE6-47F3-93AA-4441B859F14C}"/>
              </a:ext>
            </a:extLst>
          </p:cNvPr>
          <p:cNvSpPr txBox="1"/>
          <p:nvPr/>
        </p:nvSpPr>
        <p:spPr>
          <a:xfrm>
            <a:off x="3094472" y="4209022"/>
            <a:ext cx="6003054" cy="369332"/>
          </a:xfrm>
          <a:prstGeom prst="rect">
            <a:avLst/>
          </a:prstGeom>
          <a:noFill/>
        </p:spPr>
        <p:txBody>
          <a:bodyPr wrap="none" rtlCol="0">
            <a:spAutoFit/>
          </a:bodyPr>
          <a:lstStyle/>
          <a:p>
            <a:r>
              <a:rPr lang="en-IN" dirty="0"/>
              <a:t>Increasing pH, from 6, 8, and 10,the particle size decreased</a:t>
            </a:r>
          </a:p>
        </p:txBody>
      </p:sp>
      <p:sp>
        <p:nvSpPr>
          <p:cNvPr id="20" name="TextBox 19">
            <a:extLst>
              <a:ext uri="{FF2B5EF4-FFF2-40B4-BE49-F238E27FC236}">
                <a16:creationId xmlns:a16="http://schemas.microsoft.com/office/drawing/2014/main" id="{496EE3E7-ACDE-4261-8926-AC4C9EB54A75}"/>
              </a:ext>
            </a:extLst>
          </p:cNvPr>
          <p:cNvSpPr txBox="1"/>
          <p:nvPr/>
        </p:nvSpPr>
        <p:spPr>
          <a:xfrm>
            <a:off x="1371600" y="5049077"/>
            <a:ext cx="9601200" cy="1200329"/>
          </a:xfrm>
          <a:prstGeom prst="rect">
            <a:avLst/>
          </a:prstGeom>
          <a:noFill/>
        </p:spPr>
        <p:txBody>
          <a:bodyPr wrap="square" rtlCol="0">
            <a:spAutoFit/>
          </a:bodyPr>
          <a:lstStyle/>
          <a:p>
            <a:pPr marL="285750" indent="-285750">
              <a:buFont typeface="Arial" panose="020B0604020202020204" pitchFamily="34" charset="0"/>
              <a:buChar char="•"/>
            </a:pPr>
            <a:r>
              <a:rPr lang="en-IN" dirty="0"/>
              <a:t>With the increase in the pH, the nucleation rate increases, to such an extent that morphology control is partially lost and the average particle size slightly decreased,</a:t>
            </a:r>
          </a:p>
          <a:p>
            <a:pPr marL="285750" indent="-285750">
              <a:buFont typeface="Arial" panose="020B0604020202020204" pitchFamily="34" charset="0"/>
              <a:buChar char="•"/>
            </a:pPr>
            <a:r>
              <a:rPr lang="en-IN" dirty="0"/>
              <a:t>This increase in nucleation rate prompts to an increase in supersaturation indicating that solution supersaturation of </a:t>
            </a:r>
            <a:r>
              <a:rPr lang="en-IN" dirty="0" err="1"/>
              <a:t>CaOx</a:t>
            </a:r>
            <a:r>
              <a:rPr lang="en-IN" dirty="0"/>
              <a:t> increases at the polymer/water interface region. </a:t>
            </a:r>
          </a:p>
        </p:txBody>
      </p:sp>
      <p:sp>
        <p:nvSpPr>
          <p:cNvPr id="22" name="TextBox 21">
            <a:extLst>
              <a:ext uri="{FF2B5EF4-FFF2-40B4-BE49-F238E27FC236}">
                <a16:creationId xmlns:a16="http://schemas.microsoft.com/office/drawing/2014/main" id="{18B57153-4DA2-4180-9340-95702D508297}"/>
              </a:ext>
            </a:extLst>
          </p:cNvPr>
          <p:cNvSpPr txBox="1"/>
          <p:nvPr/>
        </p:nvSpPr>
        <p:spPr>
          <a:xfrm>
            <a:off x="9204881" y="6479102"/>
            <a:ext cx="1879425" cy="276999"/>
          </a:xfrm>
          <a:prstGeom prst="rect">
            <a:avLst/>
          </a:prstGeom>
          <a:noFill/>
        </p:spPr>
        <p:txBody>
          <a:bodyPr wrap="none" rtlCol="0">
            <a:spAutoFit/>
          </a:bodyPr>
          <a:lstStyle/>
          <a:p>
            <a:r>
              <a:rPr lang="en-IN" sz="1200" dirty="0"/>
              <a:t>(Yu, Tang, &amp; Cheng, 2005)</a:t>
            </a:r>
          </a:p>
        </p:txBody>
      </p:sp>
      <p:sp>
        <p:nvSpPr>
          <p:cNvPr id="23" name="Rectangle: Rounded Corners 22">
            <a:extLst>
              <a:ext uri="{FF2B5EF4-FFF2-40B4-BE49-F238E27FC236}">
                <a16:creationId xmlns:a16="http://schemas.microsoft.com/office/drawing/2014/main" id="{16C47F53-7378-4C83-A55D-86EB1543EC7D}"/>
              </a:ext>
            </a:extLst>
          </p:cNvPr>
          <p:cNvSpPr/>
          <p:nvPr/>
        </p:nvSpPr>
        <p:spPr>
          <a:xfrm>
            <a:off x="9008985" y="426495"/>
            <a:ext cx="2966959" cy="12739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dirty="0"/>
              <a:t>Study by Yu et al. </a:t>
            </a:r>
          </a:p>
        </p:txBody>
      </p:sp>
    </p:spTree>
    <p:extLst>
      <p:ext uri="{BB962C8B-B14F-4D97-AF65-F5344CB8AC3E}">
        <p14:creationId xmlns:p14="http://schemas.microsoft.com/office/powerpoint/2010/main" val="626143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36C-77EF-46EF-AE3A-F0CADDEEB00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07EF1D2D-2A45-4F45-9B1E-1619BFBC622E}"/>
              </a:ext>
            </a:extLst>
          </p:cNvPr>
          <p:cNvSpPr>
            <a:spLocks noGrp="1"/>
          </p:cNvSpPr>
          <p:nvPr>
            <p:ph idx="1"/>
          </p:nvPr>
        </p:nvSpPr>
        <p:spPr>
          <a:xfrm>
            <a:off x="1371600" y="1903341"/>
            <a:ext cx="9601200" cy="4383157"/>
          </a:xfrm>
        </p:spPr>
        <p:txBody>
          <a:bodyPr>
            <a:normAutofit/>
          </a:bodyPr>
          <a:lstStyle/>
          <a:p>
            <a:r>
              <a:rPr lang="en-IN" sz="2200" b="1" dirty="0"/>
              <a:t>Oxalate</a:t>
            </a:r>
            <a:r>
              <a:rPr lang="en-IN" sz="2200" dirty="0"/>
              <a:t> is the </a:t>
            </a:r>
            <a:r>
              <a:rPr lang="en-IN" sz="2200" dirty="0">
                <a:solidFill>
                  <a:schemeClr val="tx1"/>
                </a:solidFill>
              </a:rPr>
              <a:t>dianion</a:t>
            </a:r>
            <a:r>
              <a:rPr lang="en-IN" sz="2200" dirty="0"/>
              <a:t> with the formula C</a:t>
            </a:r>
            <a:r>
              <a:rPr lang="en-IN" sz="2200" baseline="-25000" dirty="0"/>
              <a:t>2</a:t>
            </a:r>
            <a:r>
              <a:rPr lang="en-IN" sz="2200" dirty="0"/>
              <a:t>O</a:t>
            </a:r>
            <a:r>
              <a:rPr lang="en-IN" sz="2200" baseline="-25000" dirty="0"/>
              <a:t>4</a:t>
            </a:r>
            <a:r>
              <a:rPr lang="en-IN" sz="2200" baseline="30000" dirty="0"/>
              <a:t>2-</a:t>
            </a:r>
            <a:r>
              <a:rPr lang="en-IN" sz="2200" baseline="-25000" dirty="0"/>
              <a:t> </a:t>
            </a:r>
            <a:r>
              <a:rPr lang="en-IN" sz="2200" dirty="0"/>
              <a:t>.</a:t>
            </a:r>
          </a:p>
          <a:p>
            <a:r>
              <a:rPr lang="en-IN" sz="2200" dirty="0"/>
              <a:t>The name is attributed to its occurrence in the plant Oxalis (wood sorrel)</a:t>
            </a:r>
          </a:p>
          <a:p>
            <a:r>
              <a:rPr lang="en-IN" sz="2200" dirty="0"/>
              <a:t>Oxalates have been long known to occur in many forms of living matter. Certain species of plants (e.g. Rhubarb) contain relatively large amounts of oxalates.</a:t>
            </a:r>
          </a:p>
          <a:p>
            <a:r>
              <a:rPr lang="en-IN" sz="2200" dirty="0"/>
              <a:t>It mainly occurs as soluble sodium or potassium salts or the insoluble calcium salts.</a:t>
            </a:r>
          </a:p>
          <a:p>
            <a:r>
              <a:rPr lang="en-IN" sz="2200" dirty="0"/>
              <a:t>Early interest arose due to instances of human poisoning due to ingestion of large quantity of plants with high amount of oxalate content and later due to kidney stones formation due to insoluble calcium oxalates. </a:t>
            </a:r>
          </a:p>
          <a:p>
            <a:r>
              <a:rPr lang="en-IN" sz="2200" dirty="0"/>
              <a:t>The parent acid is oxalic acid, (COOH)</a:t>
            </a:r>
            <a:r>
              <a:rPr lang="en-IN" sz="2200" baseline="-25000" dirty="0"/>
              <a:t>2.</a:t>
            </a:r>
          </a:p>
        </p:txBody>
      </p:sp>
      <p:pic>
        <p:nvPicPr>
          <p:cNvPr id="5" name="Picture 4">
            <a:extLst>
              <a:ext uri="{FF2B5EF4-FFF2-40B4-BE49-F238E27FC236}">
                <a16:creationId xmlns:a16="http://schemas.microsoft.com/office/drawing/2014/main" id="{C0872FCC-22B0-4C01-A1B5-4E1CDAB764B6}"/>
              </a:ext>
            </a:extLst>
          </p:cNvPr>
          <p:cNvPicPr>
            <a:picLocks noChangeAspect="1"/>
          </p:cNvPicPr>
          <p:nvPr/>
        </p:nvPicPr>
        <p:blipFill>
          <a:blip r:embed="rId2"/>
          <a:stretch>
            <a:fillRect/>
          </a:stretch>
        </p:blipFill>
        <p:spPr>
          <a:xfrm>
            <a:off x="9249277" y="571501"/>
            <a:ext cx="1949550" cy="1079555"/>
          </a:xfrm>
          <a:prstGeom prst="rect">
            <a:avLst/>
          </a:prstGeom>
        </p:spPr>
      </p:pic>
    </p:spTree>
    <p:extLst>
      <p:ext uri="{BB962C8B-B14F-4D97-AF65-F5344CB8AC3E}">
        <p14:creationId xmlns:p14="http://schemas.microsoft.com/office/powerpoint/2010/main" val="367786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25A3-D484-4E2D-83CE-1D3AD65ADC93}"/>
              </a:ext>
            </a:extLst>
          </p:cNvPr>
          <p:cNvSpPr>
            <a:spLocks noGrp="1"/>
          </p:cNvSpPr>
          <p:nvPr>
            <p:ph type="title"/>
          </p:nvPr>
        </p:nvSpPr>
        <p:spPr/>
        <p:txBody>
          <a:bodyPr/>
          <a:lstStyle/>
          <a:p>
            <a:r>
              <a:rPr lang="en-IN" dirty="0"/>
              <a:t>Salts of Oxalates</a:t>
            </a:r>
          </a:p>
        </p:txBody>
      </p:sp>
      <p:sp>
        <p:nvSpPr>
          <p:cNvPr id="3" name="Content Placeholder 2">
            <a:extLst>
              <a:ext uri="{FF2B5EF4-FFF2-40B4-BE49-F238E27FC236}">
                <a16:creationId xmlns:a16="http://schemas.microsoft.com/office/drawing/2014/main" id="{C894FD74-6ADE-4424-BE51-BAF3EF902BB4}"/>
              </a:ext>
            </a:extLst>
          </p:cNvPr>
          <p:cNvSpPr>
            <a:spLocks noGrp="1"/>
          </p:cNvSpPr>
          <p:nvPr>
            <p:ph idx="1"/>
          </p:nvPr>
        </p:nvSpPr>
        <p:spPr>
          <a:xfrm>
            <a:off x="1430806" y="1638300"/>
            <a:ext cx="6868368" cy="4442852"/>
          </a:xfrm>
        </p:spPr>
        <p:txBody>
          <a:bodyPr>
            <a:normAutofit/>
          </a:bodyPr>
          <a:lstStyle/>
          <a:p>
            <a:r>
              <a:rPr lang="en-IN" dirty="0"/>
              <a:t>The oxalate ion can combine with a single metal ion or with more than one. </a:t>
            </a:r>
          </a:p>
          <a:p>
            <a:r>
              <a:rPr lang="en-IN" dirty="0"/>
              <a:t>There are usually various hydrated forms.</a:t>
            </a:r>
          </a:p>
          <a:p>
            <a:r>
              <a:rPr lang="en-IN" dirty="0"/>
              <a:t>Examples include Sodium Oxalates, Magnesium Oxalates, Zinc Oxalates and the all important Calcium Oxalates. </a:t>
            </a:r>
          </a:p>
          <a:p>
            <a:r>
              <a:rPr lang="en-IN" dirty="0"/>
              <a:t>Sodium Oxalate has a formula of Na</a:t>
            </a:r>
            <a:r>
              <a:rPr lang="en-IN" baseline="-25000" dirty="0"/>
              <a:t>2</a:t>
            </a:r>
            <a:r>
              <a:rPr lang="en-IN" dirty="0"/>
              <a:t>C</a:t>
            </a:r>
            <a:r>
              <a:rPr lang="en-IN" baseline="-25000" dirty="0"/>
              <a:t>2</a:t>
            </a:r>
            <a:r>
              <a:rPr lang="en-IN" dirty="0"/>
              <a:t>O</a:t>
            </a:r>
            <a:r>
              <a:rPr lang="en-IN" baseline="-25000" dirty="0"/>
              <a:t>4. </a:t>
            </a:r>
            <a:r>
              <a:rPr lang="en-IN" dirty="0"/>
              <a:t>It is used as a reducing agent and is primarily used for standardizing KMn0</a:t>
            </a:r>
            <a:r>
              <a:rPr lang="en-IN" baseline="-25000" dirty="0"/>
              <a:t>4 </a:t>
            </a:r>
            <a:r>
              <a:rPr lang="en-IN" dirty="0"/>
              <a:t>solutions.  It is toxic to humans and causes It can cause burning pain in the mouth, throat and stomach.</a:t>
            </a:r>
          </a:p>
          <a:p>
            <a:r>
              <a:rPr lang="en-IN" dirty="0"/>
              <a:t>Thus, Oxalates either have no biological value to the human system or effects negatively. </a:t>
            </a:r>
          </a:p>
          <a:p>
            <a:endParaRPr lang="en-IN" dirty="0"/>
          </a:p>
          <a:p>
            <a:endParaRPr lang="en-IN" dirty="0"/>
          </a:p>
        </p:txBody>
      </p:sp>
      <p:pic>
        <p:nvPicPr>
          <p:cNvPr id="5" name="Picture 4">
            <a:extLst>
              <a:ext uri="{FF2B5EF4-FFF2-40B4-BE49-F238E27FC236}">
                <a16:creationId xmlns:a16="http://schemas.microsoft.com/office/drawing/2014/main" id="{D6F131FD-730A-44C1-8319-65EF32EFAF0C}"/>
              </a:ext>
            </a:extLst>
          </p:cNvPr>
          <p:cNvPicPr>
            <a:picLocks noChangeAspect="1"/>
          </p:cNvPicPr>
          <p:nvPr/>
        </p:nvPicPr>
        <p:blipFill>
          <a:blip r:embed="rId2"/>
          <a:stretch>
            <a:fillRect/>
          </a:stretch>
        </p:blipFill>
        <p:spPr>
          <a:xfrm>
            <a:off x="8374594" y="470641"/>
            <a:ext cx="2598206" cy="2574456"/>
          </a:xfrm>
          <a:prstGeom prst="rect">
            <a:avLst/>
          </a:prstGeom>
        </p:spPr>
      </p:pic>
      <p:sp>
        <p:nvSpPr>
          <p:cNvPr id="6" name="TextBox 5">
            <a:extLst>
              <a:ext uri="{FF2B5EF4-FFF2-40B4-BE49-F238E27FC236}">
                <a16:creationId xmlns:a16="http://schemas.microsoft.com/office/drawing/2014/main" id="{D459DE1E-8DBA-4EC5-99F8-5458E8E92419}"/>
              </a:ext>
            </a:extLst>
          </p:cNvPr>
          <p:cNvSpPr txBox="1"/>
          <p:nvPr/>
        </p:nvSpPr>
        <p:spPr>
          <a:xfrm>
            <a:off x="8820995" y="3045097"/>
            <a:ext cx="1705403" cy="369332"/>
          </a:xfrm>
          <a:prstGeom prst="rect">
            <a:avLst/>
          </a:prstGeom>
          <a:noFill/>
        </p:spPr>
        <p:txBody>
          <a:bodyPr wrap="none" rtlCol="0">
            <a:spAutoFit/>
          </a:bodyPr>
          <a:lstStyle/>
          <a:p>
            <a:r>
              <a:rPr lang="en-IN" dirty="0"/>
              <a:t>Sodium Oxalate</a:t>
            </a:r>
          </a:p>
        </p:txBody>
      </p:sp>
      <p:pic>
        <p:nvPicPr>
          <p:cNvPr id="8" name="Picture 7">
            <a:extLst>
              <a:ext uri="{FF2B5EF4-FFF2-40B4-BE49-F238E27FC236}">
                <a16:creationId xmlns:a16="http://schemas.microsoft.com/office/drawing/2014/main" id="{77B1C97F-EF47-4AE3-AF10-3AFD3B1177DD}"/>
              </a:ext>
            </a:extLst>
          </p:cNvPr>
          <p:cNvPicPr>
            <a:picLocks noChangeAspect="1"/>
          </p:cNvPicPr>
          <p:nvPr/>
        </p:nvPicPr>
        <p:blipFill>
          <a:blip r:embed="rId3"/>
          <a:stretch>
            <a:fillRect/>
          </a:stretch>
        </p:blipFill>
        <p:spPr>
          <a:xfrm>
            <a:off x="8162318" y="3718831"/>
            <a:ext cx="3022755" cy="2362321"/>
          </a:xfrm>
          <a:prstGeom prst="rect">
            <a:avLst/>
          </a:prstGeom>
        </p:spPr>
      </p:pic>
      <p:sp>
        <p:nvSpPr>
          <p:cNvPr id="9" name="TextBox 8">
            <a:extLst>
              <a:ext uri="{FF2B5EF4-FFF2-40B4-BE49-F238E27FC236}">
                <a16:creationId xmlns:a16="http://schemas.microsoft.com/office/drawing/2014/main" id="{7F7C1DCE-46CB-4180-86FD-0F0289B5A8A5}"/>
              </a:ext>
            </a:extLst>
          </p:cNvPr>
          <p:cNvSpPr txBox="1"/>
          <p:nvPr/>
        </p:nvSpPr>
        <p:spPr>
          <a:xfrm>
            <a:off x="8782523" y="6172200"/>
            <a:ext cx="1743875" cy="369332"/>
          </a:xfrm>
          <a:prstGeom prst="rect">
            <a:avLst/>
          </a:prstGeom>
          <a:noFill/>
        </p:spPr>
        <p:txBody>
          <a:bodyPr wrap="none" rtlCol="0">
            <a:spAutoFit/>
          </a:bodyPr>
          <a:lstStyle/>
          <a:p>
            <a:r>
              <a:rPr lang="en-IN" dirty="0"/>
              <a:t>Calcium Oxalate</a:t>
            </a:r>
          </a:p>
        </p:txBody>
      </p:sp>
    </p:spTree>
    <p:extLst>
      <p:ext uri="{BB962C8B-B14F-4D97-AF65-F5344CB8AC3E}">
        <p14:creationId xmlns:p14="http://schemas.microsoft.com/office/powerpoint/2010/main" val="3547039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E30A7-067B-4A14-A654-ECF5A5FE8E98}"/>
              </a:ext>
            </a:extLst>
          </p:cNvPr>
          <p:cNvSpPr>
            <a:spLocks noGrp="1"/>
          </p:cNvSpPr>
          <p:nvPr>
            <p:ph type="title"/>
          </p:nvPr>
        </p:nvSpPr>
        <p:spPr/>
        <p:txBody>
          <a:bodyPr/>
          <a:lstStyle/>
          <a:p>
            <a:r>
              <a:rPr lang="en-IN" dirty="0"/>
              <a:t>Occurrence</a:t>
            </a:r>
          </a:p>
        </p:txBody>
      </p:sp>
      <p:sp>
        <p:nvSpPr>
          <p:cNvPr id="3" name="Content Placeholder 2">
            <a:extLst>
              <a:ext uri="{FF2B5EF4-FFF2-40B4-BE49-F238E27FC236}">
                <a16:creationId xmlns:a16="http://schemas.microsoft.com/office/drawing/2014/main" id="{C045F17F-96E2-4E75-8FEC-6D6A4357C4CE}"/>
              </a:ext>
            </a:extLst>
          </p:cNvPr>
          <p:cNvSpPr>
            <a:spLocks noGrp="1"/>
          </p:cNvSpPr>
          <p:nvPr>
            <p:ph idx="1"/>
          </p:nvPr>
        </p:nvSpPr>
        <p:spPr>
          <a:xfrm>
            <a:off x="1371600" y="1003852"/>
            <a:ext cx="6539948" cy="4552122"/>
          </a:xfrm>
        </p:spPr>
        <p:txBody>
          <a:bodyPr>
            <a:normAutofit fontScale="92500" lnSpcReduction="10000"/>
          </a:bodyPr>
          <a:lstStyle/>
          <a:p>
            <a:pPr marL="0" indent="0">
              <a:buNone/>
            </a:pPr>
            <a:endParaRPr lang="en-IN" dirty="0"/>
          </a:p>
          <a:p>
            <a:pPr marL="0" indent="0">
              <a:buNone/>
            </a:pPr>
            <a:endParaRPr lang="en-IN" dirty="0"/>
          </a:p>
          <a:p>
            <a:r>
              <a:rPr lang="en-IN" dirty="0"/>
              <a:t>In plants, the highest level are found in the families </a:t>
            </a:r>
            <a:r>
              <a:rPr lang="en-IN" dirty="0" err="1"/>
              <a:t>Polygonacae</a:t>
            </a:r>
            <a:r>
              <a:rPr lang="en-IN" dirty="0"/>
              <a:t>, Chenopodiaceae, </a:t>
            </a:r>
            <a:r>
              <a:rPr lang="en-IN" dirty="0" err="1"/>
              <a:t>Portulacaceae</a:t>
            </a:r>
            <a:r>
              <a:rPr lang="en-IN" dirty="0"/>
              <a:t> and </a:t>
            </a:r>
            <a:r>
              <a:rPr lang="en-IN" dirty="0" err="1"/>
              <a:t>Ficoidaceae</a:t>
            </a:r>
            <a:r>
              <a:rPr lang="en-IN" dirty="0"/>
              <a:t>.</a:t>
            </a:r>
          </a:p>
          <a:p>
            <a:r>
              <a:rPr lang="en-IN" dirty="0"/>
              <a:t>In animals, oxalic acid combines with divalent cations such as calcium (Ca</a:t>
            </a:r>
            <a:r>
              <a:rPr lang="en-IN" baseline="30000" dirty="0"/>
              <a:t>2+</a:t>
            </a:r>
            <a:r>
              <a:rPr lang="en-IN" dirty="0"/>
              <a:t>) and iron(II) (Fe</a:t>
            </a:r>
            <a:r>
              <a:rPr lang="en-IN" baseline="30000" dirty="0"/>
              <a:t>2+</a:t>
            </a:r>
            <a:r>
              <a:rPr lang="en-IN" dirty="0"/>
              <a:t>) to form crystals of the respective oxalates which are then excreted in urine as crystals. </a:t>
            </a:r>
          </a:p>
          <a:p>
            <a:r>
              <a:rPr lang="en-IN" dirty="0"/>
              <a:t>The excretion varies in normal children and adults from about 6 to 45 mg/day, with a mean of 20 mg/day, expressed as oxalic acid. </a:t>
            </a:r>
          </a:p>
          <a:p>
            <a:r>
              <a:rPr lang="en-IN" dirty="0"/>
              <a:t>The crystals thus formed can transform into larger kidney stones if kidney doesn’t function properly. 80% of kidney stones are formed via calcium oxalate and phosphates.</a:t>
            </a:r>
          </a:p>
          <a:p>
            <a:endParaRPr lang="en-IN" dirty="0"/>
          </a:p>
          <a:p>
            <a:endParaRPr lang="en-IN" dirty="0"/>
          </a:p>
          <a:p>
            <a:endParaRPr lang="en-IN" dirty="0"/>
          </a:p>
        </p:txBody>
      </p:sp>
      <p:graphicFrame>
        <p:nvGraphicFramePr>
          <p:cNvPr id="5" name="Table 4">
            <a:extLst>
              <a:ext uri="{FF2B5EF4-FFF2-40B4-BE49-F238E27FC236}">
                <a16:creationId xmlns:a16="http://schemas.microsoft.com/office/drawing/2014/main" id="{BD64E5EA-7D94-4B80-87EA-442C9EE8ED85}"/>
              </a:ext>
            </a:extLst>
          </p:cNvPr>
          <p:cNvGraphicFramePr>
            <a:graphicFrameLocks noGrp="1"/>
          </p:cNvGraphicFramePr>
          <p:nvPr>
            <p:extLst>
              <p:ext uri="{D42A27DB-BD31-4B8C-83A1-F6EECF244321}">
                <p14:modId xmlns:p14="http://schemas.microsoft.com/office/powerpoint/2010/main" val="626474475"/>
              </p:ext>
            </p:extLst>
          </p:nvPr>
        </p:nvGraphicFramePr>
        <p:xfrm>
          <a:off x="7911548" y="2171700"/>
          <a:ext cx="3766932" cy="2194560"/>
        </p:xfrm>
        <a:graphic>
          <a:graphicData uri="http://schemas.openxmlformats.org/drawingml/2006/table">
            <a:tbl>
              <a:tblPr firstRow="1" bandRow="1">
                <a:tableStyleId>{5C22544A-7EE6-4342-B048-85BDC9FD1C3A}</a:tableStyleId>
              </a:tblPr>
              <a:tblGrid>
                <a:gridCol w="1883466">
                  <a:extLst>
                    <a:ext uri="{9D8B030D-6E8A-4147-A177-3AD203B41FA5}">
                      <a16:colId xmlns:a16="http://schemas.microsoft.com/office/drawing/2014/main" val="380019809"/>
                    </a:ext>
                  </a:extLst>
                </a:gridCol>
                <a:gridCol w="1883466">
                  <a:extLst>
                    <a:ext uri="{9D8B030D-6E8A-4147-A177-3AD203B41FA5}">
                      <a16:colId xmlns:a16="http://schemas.microsoft.com/office/drawing/2014/main" val="2182966755"/>
                    </a:ext>
                  </a:extLst>
                </a:gridCol>
              </a:tblGrid>
              <a:tr h="335599">
                <a:tc>
                  <a:txBody>
                    <a:bodyPr/>
                    <a:lstStyle/>
                    <a:p>
                      <a:pPr algn="ctr"/>
                      <a:r>
                        <a:rPr lang="en-IN" dirty="0"/>
                        <a:t>Plant</a:t>
                      </a:r>
                    </a:p>
                  </a:txBody>
                  <a:tcPr/>
                </a:tc>
                <a:tc>
                  <a:txBody>
                    <a:bodyPr/>
                    <a:lstStyle/>
                    <a:p>
                      <a:pPr algn="ctr"/>
                      <a:r>
                        <a:rPr lang="en-IN" dirty="0"/>
                        <a:t>Oxalate content</a:t>
                      </a:r>
                    </a:p>
                  </a:txBody>
                  <a:tcPr/>
                </a:tc>
                <a:extLst>
                  <a:ext uri="{0D108BD9-81ED-4DB2-BD59-A6C34878D82A}">
                    <a16:rowId xmlns:a16="http://schemas.microsoft.com/office/drawing/2014/main" val="3558950067"/>
                  </a:ext>
                </a:extLst>
              </a:tr>
              <a:tr h="335599">
                <a:tc>
                  <a:txBody>
                    <a:bodyPr/>
                    <a:lstStyle/>
                    <a:p>
                      <a:pPr algn="ctr"/>
                      <a:r>
                        <a:rPr lang="en-IN" dirty="0"/>
                        <a:t>Spinach</a:t>
                      </a:r>
                    </a:p>
                  </a:txBody>
                  <a:tcPr/>
                </a:tc>
                <a:tc>
                  <a:txBody>
                    <a:bodyPr/>
                    <a:lstStyle/>
                    <a:p>
                      <a:pPr algn="ctr"/>
                      <a:r>
                        <a:rPr lang="en-IN" dirty="0"/>
                        <a:t>0.3-1.2%</a:t>
                      </a:r>
                    </a:p>
                  </a:txBody>
                  <a:tcPr/>
                </a:tc>
                <a:extLst>
                  <a:ext uri="{0D108BD9-81ED-4DB2-BD59-A6C34878D82A}">
                    <a16:rowId xmlns:a16="http://schemas.microsoft.com/office/drawing/2014/main" val="726641079"/>
                  </a:ext>
                </a:extLst>
              </a:tr>
              <a:tr h="335599">
                <a:tc>
                  <a:txBody>
                    <a:bodyPr/>
                    <a:lstStyle/>
                    <a:p>
                      <a:pPr algn="ctr"/>
                      <a:r>
                        <a:rPr lang="en-IN" dirty="0"/>
                        <a:t>Rhubarb</a:t>
                      </a:r>
                    </a:p>
                  </a:txBody>
                  <a:tcPr/>
                </a:tc>
                <a:tc>
                  <a:txBody>
                    <a:bodyPr/>
                    <a:lstStyle/>
                    <a:p>
                      <a:pPr algn="ctr"/>
                      <a:r>
                        <a:rPr lang="en-IN" dirty="0"/>
                        <a:t>0.2-1.3%</a:t>
                      </a:r>
                    </a:p>
                  </a:txBody>
                  <a:tcPr/>
                </a:tc>
                <a:extLst>
                  <a:ext uri="{0D108BD9-81ED-4DB2-BD59-A6C34878D82A}">
                    <a16:rowId xmlns:a16="http://schemas.microsoft.com/office/drawing/2014/main" val="774525547"/>
                  </a:ext>
                </a:extLst>
              </a:tr>
              <a:tr h="335599">
                <a:tc>
                  <a:txBody>
                    <a:bodyPr/>
                    <a:lstStyle/>
                    <a:p>
                      <a:pPr algn="ctr"/>
                      <a:r>
                        <a:rPr lang="en-IN" dirty="0"/>
                        <a:t>Beet Leaves</a:t>
                      </a:r>
                    </a:p>
                  </a:txBody>
                  <a:tcPr/>
                </a:tc>
                <a:tc>
                  <a:txBody>
                    <a:bodyPr/>
                    <a:lstStyle/>
                    <a:p>
                      <a:pPr algn="ctr"/>
                      <a:r>
                        <a:rPr lang="en-IN" dirty="0"/>
                        <a:t>0.3-0.9%</a:t>
                      </a:r>
                    </a:p>
                  </a:txBody>
                  <a:tcPr/>
                </a:tc>
                <a:extLst>
                  <a:ext uri="{0D108BD9-81ED-4DB2-BD59-A6C34878D82A}">
                    <a16:rowId xmlns:a16="http://schemas.microsoft.com/office/drawing/2014/main" val="3590197956"/>
                  </a:ext>
                </a:extLst>
              </a:tr>
              <a:tr h="335599">
                <a:tc>
                  <a:txBody>
                    <a:bodyPr/>
                    <a:lstStyle/>
                    <a:p>
                      <a:pPr algn="ctr"/>
                      <a:r>
                        <a:rPr lang="en-IN" dirty="0"/>
                        <a:t>Tea</a:t>
                      </a:r>
                    </a:p>
                  </a:txBody>
                  <a:tcPr/>
                </a:tc>
                <a:tc>
                  <a:txBody>
                    <a:bodyPr/>
                    <a:lstStyle/>
                    <a:p>
                      <a:pPr algn="ctr"/>
                      <a:r>
                        <a:rPr lang="en-IN" dirty="0"/>
                        <a:t>0.3-2.0%</a:t>
                      </a:r>
                    </a:p>
                  </a:txBody>
                  <a:tcPr/>
                </a:tc>
                <a:extLst>
                  <a:ext uri="{0D108BD9-81ED-4DB2-BD59-A6C34878D82A}">
                    <a16:rowId xmlns:a16="http://schemas.microsoft.com/office/drawing/2014/main" val="1698547992"/>
                  </a:ext>
                </a:extLst>
              </a:tr>
              <a:tr h="335599">
                <a:tc>
                  <a:txBody>
                    <a:bodyPr/>
                    <a:lstStyle/>
                    <a:p>
                      <a:pPr algn="ctr"/>
                      <a:r>
                        <a:rPr lang="en-IN" dirty="0"/>
                        <a:t>Cocoa</a:t>
                      </a:r>
                    </a:p>
                  </a:txBody>
                  <a:tcPr/>
                </a:tc>
                <a:tc>
                  <a:txBody>
                    <a:bodyPr/>
                    <a:lstStyle/>
                    <a:p>
                      <a:pPr algn="ctr"/>
                      <a:r>
                        <a:rPr lang="en-IN" dirty="0"/>
                        <a:t>0.5-0.9%</a:t>
                      </a:r>
                    </a:p>
                  </a:txBody>
                  <a:tcPr/>
                </a:tc>
                <a:extLst>
                  <a:ext uri="{0D108BD9-81ED-4DB2-BD59-A6C34878D82A}">
                    <a16:rowId xmlns:a16="http://schemas.microsoft.com/office/drawing/2014/main" val="2637901182"/>
                  </a:ext>
                </a:extLst>
              </a:tr>
            </a:tbl>
          </a:graphicData>
        </a:graphic>
      </p:graphicFrame>
      <p:sp>
        <p:nvSpPr>
          <p:cNvPr id="6" name="TextBox 5">
            <a:extLst>
              <a:ext uri="{FF2B5EF4-FFF2-40B4-BE49-F238E27FC236}">
                <a16:creationId xmlns:a16="http://schemas.microsoft.com/office/drawing/2014/main" id="{D1ADBECC-CF39-4191-86E3-9A9CF6071A22}"/>
              </a:ext>
            </a:extLst>
          </p:cNvPr>
          <p:cNvSpPr txBox="1"/>
          <p:nvPr/>
        </p:nvSpPr>
        <p:spPr>
          <a:xfrm>
            <a:off x="8554277" y="4499451"/>
            <a:ext cx="2865784" cy="461665"/>
          </a:xfrm>
          <a:prstGeom prst="rect">
            <a:avLst/>
          </a:prstGeom>
          <a:noFill/>
        </p:spPr>
        <p:txBody>
          <a:bodyPr wrap="square" rtlCol="0">
            <a:spAutoFit/>
          </a:bodyPr>
          <a:lstStyle/>
          <a:p>
            <a:r>
              <a:rPr lang="en-IN" sz="1200" dirty="0"/>
              <a:t>Toxicants Occurring Naturally in Foods</a:t>
            </a:r>
          </a:p>
          <a:p>
            <a:r>
              <a:rPr lang="en-IN" sz="1200" dirty="0"/>
              <a:t>(National Research Council 1973)</a:t>
            </a:r>
          </a:p>
        </p:txBody>
      </p:sp>
    </p:spTree>
    <p:extLst>
      <p:ext uri="{BB962C8B-B14F-4D97-AF65-F5344CB8AC3E}">
        <p14:creationId xmlns:p14="http://schemas.microsoft.com/office/powerpoint/2010/main" val="2185824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1535-92A2-4935-A52E-87C462FB645B}"/>
              </a:ext>
            </a:extLst>
          </p:cNvPr>
          <p:cNvSpPr>
            <a:spLocks noGrp="1"/>
          </p:cNvSpPr>
          <p:nvPr>
            <p:ph type="title"/>
          </p:nvPr>
        </p:nvSpPr>
        <p:spPr/>
        <p:txBody>
          <a:bodyPr/>
          <a:lstStyle/>
          <a:p>
            <a:r>
              <a:rPr lang="en-IN" dirty="0"/>
              <a:t>Kidney Stones</a:t>
            </a:r>
          </a:p>
        </p:txBody>
      </p:sp>
      <p:sp>
        <p:nvSpPr>
          <p:cNvPr id="3" name="Content Placeholder 2">
            <a:extLst>
              <a:ext uri="{FF2B5EF4-FFF2-40B4-BE49-F238E27FC236}">
                <a16:creationId xmlns:a16="http://schemas.microsoft.com/office/drawing/2014/main" id="{27B90306-0E6D-4657-B026-D5BA2E9E7813}"/>
              </a:ext>
            </a:extLst>
          </p:cNvPr>
          <p:cNvSpPr>
            <a:spLocks noGrp="1"/>
          </p:cNvSpPr>
          <p:nvPr>
            <p:ph idx="1"/>
          </p:nvPr>
        </p:nvSpPr>
        <p:spPr>
          <a:xfrm>
            <a:off x="1371600" y="1938130"/>
            <a:ext cx="6927574" cy="4234070"/>
          </a:xfrm>
        </p:spPr>
        <p:txBody>
          <a:bodyPr>
            <a:normAutofit lnSpcReduction="10000"/>
          </a:bodyPr>
          <a:lstStyle/>
          <a:p>
            <a:r>
              <a:rPr lang="en-IN" dirty="0"/>
              <a:t>Formation of mineral deposits in the kidneys leads to the development of Kidney Stones.</a:t>
            </a:r>
          </a:p>
          <a:p>
            <a:r>
              <a:rPr lang="en-IN" dirty="0"/>
              <a:t>Composition of kidney stones may include one or more of the following: calcium oxalate, calcium phosphates, cystine, struvite, uric acid.</a:t>
            </a:r>
          </a:p>
          <a:p>
            <a:r>
              <a:rPr lang="en-IN" dirty="0"/>
              <a:t>In healthy individuals, crystals formed are so small that they are eliminated without any repercussions. </a:t>
            </a:r>
          </a:p>
          <a:p>
            <a:r>
              <a:rPr lang="en-IN" dirty="0"/>
              <a:t>Due to differential state of renal morphoanatomy, this normal urine crystallization conditions gets altered affecting the crystal nucleation and growth. The crystallites formed in people suffering from urolithiasis have differences in crystal phase, particle size distribution and morphology of </a:t>
            </a:r>
            <a:r>
              <a:rPr lang="en-IN" dirty="0" err="1"/>
              <a:t>nano</a:t>
            </a:r>
            <a:r>
              <a:rPr lang="en-IN" dirty="0"/>
              <a:t> crystallites.</a:t>
            </a:r>
          </a:p>
          <a:p>
            <a:endParaRPr lang="en-IN" dirty="0"/>
          </a:p>
          <a:p>
            <a:pPr marL="0" indent="0">
              <a:buNone/>
            </a:pPr>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08020C9E-89F1-4F1A-86A1-F9FB68730A06}"/>
              </a:ext>
            </a:extLst>
          </p:cNvPr>
          <p:cNvPicPr>
            <a:picLocks noChangeAspect="1"/>
          </p:cNvPicPr>
          <p:nvPr/>
        </p:nvPicPr>
        <p:blipFill>
          <a:blip r:embed="rId2"/>
          <a:stretch>
            <a:fillRect/>
          </a:stretch>
        </p:blipFill>
        <p:spPr>
          <a:xfrm>
            <a:off x="8418444" y="2407777"/>
            <a:ext cx="3277599" cy="2278524"/>
          </a:xfrm>
          <a:prstGeom prst="rect">
            <a:avLst/>
          </a:prstGeom>
        </p:spPr>
      </p:pic>
      <p:sp>
        <p:nvSpPr>
          <p:cNvPr id="6" name="TextBox 5">
            <a:extLst>
              <a:ext uri="{FF2B5EF4-FFF2-40B4-BE49-F238E27FC236}">
                <a16:creationId xmlns:a16="http://schemas.microsoft.com/office/drawing/2014/main" id="{8855ADAE-3865-4A39-9CA0-631934175C9E}"/>
              </a:ext>
            </a:extLst>
          </p:cNvPr>
          <p:cNvSpPr txBox="1"/>
          <p:nvPr/>
        </p:nvSpPr>
        <p:spPr>
          <a:xfrm>
            <a:off x="8644475" y="5405735"/>
            <a:ext cx="2944775" cy="461665"/>
          </a:xfrm>
          <a:prstGeom prst="rect">
            <a:avLst/>
          </a:prstGeom>
          <a:noFill/>
        </p:spPr>
        <p:txBody>
          <a:bodyPr wrap="square" rtlCol="0">
            <a:spAutoFit/>
          </a:bodyPr>
          <a:lstStyle/>
          <a:p>
            <a:r>
              <a:rPr lang="en-IN" sz="1200" dirty="0"/>
              <a:t>https://www.livescience.com/42784-kidney-stones-causes-treatments.html</a:t>
            </a:r>
          </a:p>
        </p:txBody>
      </p:sp>
    </p:spTree>
    <p:extLst>
      <p:ext uri="{BB962C8B-B14F-4D97-AF65-F5344CB8AC3E}">
        <p14:creationId xmlns:p14="http://schemas.microsoft.com/office/powerpoint/2010/main" val="75878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25A4-C7DF-4D18-A334-E4204995AEF4}"/>
              </a:ext>
            </a:extLst>
          </p:cNvPr>
          <p:cNvSpPr>
            <a:spLocks noGrp="1"/>
          </p:cNvSpPr>
          <p:nvPr>
            <p:ph type="title"/>
          </p:nvPr>
        </p:nvSpPr>
        <p:spPr/>
        <p:txBody>
          <a:bodyPr/>
          <a:lstStyle/>
          <a:p>
            <a:r>
              <a:rPr lang="en-IN" dirty="0"/>
              <a:t>Polymorphs of Calcium Oxalate </a:t>
            </a:r>
          </a:p>
        </p:txBody>
      </p:sp>
      <p:sp>
        <p:nvSpPr>
          <p:cNvPr id="3" name="Content Placeholder 2">
            <a:extLst>
              <a:ext uri="{FF2B5EF4-FFF2-40B4-BE49-F238E27FC236}">
                <a16:creationId xmlns:a16="http://schemas.microsoft.com/office/drawing/2014/main" id="{DFBE81FE-6875-4237-BEEC-B62AF5B2F4B2}"/>
              </a:ext>
            </a:extLst>
          </p:cNvPr>
          <p:cNvSpPr>
            <a:spLocks noGrp="1"/>
          </p:cNvSpPr>
          <p:nvPr>
            <p:ph idx="1"/>
          </p:nvPr>
        </p:nvSpPr>
        <p:spPr>
          <a:xfrm>
            <a:off x="1371600" y="2286000"/>
            <a:ext cx="9442174" cy="3399183"/>
          </a:xfrm>
        </p:spPr>
        <p:txBody>
          <a:bodyPr/>
          <a:lstStyle/>
          <a:p>
            <a:r>
              <a:rPr lang="en-IN" dirty="0"/>
              <a:t>There are three forms of crystal phases of Calcium Oxalates that differ in the hydration number.</a:t>
            </a:r>
          </a:p>
          <a:p>
            <a:r>
              <a:rPr lang="en-IN" dirty="0"/>
              <a:t>Calcium oxalate monohydrate(COM) is one form of calcium oxalates contributes majorly to the formation of stones in lithogenic people and is the most thermodynamically stable of the three. </a:t>
            </a:r>
          </a:p>
          <a:p>
            <a:r>
              <a:rPr lang="en-IN" dirty="0"/>
              <a:t>Calcium oxalate dihydrate (COD) is metastable and is found more frequently in the urine of non-stone formers.</a:t>
            </a:r>
          </a:p>
          <a:p>
            <a:r>
              <a:rPr lang="en-IN" dirty="0"/>
              <a:t>The least stable form is calcium oxalate trihydrate (COT) and is considered as a precursor phase therefore is rarely seen in urine. </a:t>
            </a:r>
          </a:p>
          <a:p>
            <a:endParaRPr lang="en-IN" dirty="0"/>
          </a:p>
          <a:p>
            <a:endParaRPr lang="en-IN" dirty="0"/>
          </a:p>
        </p:txBody>
      </p:sp>
    </p:spTree>
    <p:extLst>
      <p:ext uri="{BB962C8B-B14F-4D97-AF65-F5344CB8AC3E}">
        <p14:creationId xmlns:p14="http://schemas.microsoft.com/office/powerpoint/2010/main" val="3949950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7699-048D-48EA-BB42-1347E046770A}"/>
              </a:ext>
            </a:extLst>
          </p:cNvPr>
          <p:cNvSpPr>
            <a:spLocks noGrp="1"/>
          </p:cNvSpPr>
          <p:nvPr>
            <p:ph type="title"/>
          </p:nvPr>
        </p:nvSpPr>
        <p:spPr/>
        <p:txBody>
          <a:bodyPr/>
          <a:lstStyle/>
          <a:p>
            <a:r>
              <a:rPr lang="en-IN" dirty="0"/>
              <a:t>Polymorphs of Calcium Oxalate </a:t>
            </a:r>
          </a:p>
        </p:txBody>
      </p:sp>
      <p:sp>
        <p:nvSpPr>
          <p:cNvPr id="3" name="Content Placeholder 2">
            <a:extLst>
              <a:ext uri="{FF2B5EF4-FFF2-40B4-BE49-F238E27FC236}">
                <a16:creationId xmlns:a16="http://schemas.microsoft.com/office/drawing/2014/main" id="{5F085262-3E7C-4EC3-9443-ECFF28C65F61}"/>
              </a:ext>
            </a:extLst>
          </p:cNvPr>
          <p:cNvSpPr>
            <a:spLocks noGrp="1"/>
          </p:cNvSpPr>
          <p:nvPr>
            <p:ph idx="1"/>
          </p:nvPr>
        </p:nvSpPr>
        <p:spPr>
          <a:xfrm>
            <a:off x="1371600" y="2286000"/>
            <a:ext cx="5685183" cy="3581400"/>
          </a:xfrm>
        </p:spPr>
        <p:txBody>
          <a:bodyPr/>
          <a:lstStyle/>
          <a:p>
            <a:r>
              <a:rPr lang="en-IN" dirty="0"/>
              <a:t>COM has a higher affinity for epithelial cells therefore it is more likely to aggregate than COD crystals resulting in larger stones. It is therefore the COD crystals that are more commonly excreted in urine. (Wang, Thurgood Lauren et al. 2010)</a:t>
            </a:r>
          </a:p>
          <a:p>
            <a:r>
              <a:rPr lang="en-IN" dirty="0"/>
              <a:t>COD </a:t>
            </a:r>
            <a:r>
              <a:rPr lang="en-IN" dirty="0" err="1"/>
              <a:t>nanocrystallites</a:t>
            </a:r>
            <a:r>
              <a:rPr lang="en-IN" dirty="0"/>
              <a:t> are rounded while COM have sharp edges. This results in a decrease in their surface area, reducing the tendency for them to aggregate and adhere to the epithelium.</a:t>
            </a:r>
          </a:p>
          <a:p>
            <a:endParaRPr lang="en-IN" dirty="0"/>
          </a:p>
          <a:p>
            <a:endParaRPr lang="en-IN" dirty="0"/>
          </a:p>
          <a:p>
            <a:endParaRPr lang="en-IN" dirty="0"/>
          </a:p>
        </p:txBody>
      </p:sp>
      <p:pic>
        <p:nvPicPr>
          <p:cNvPr id="5" name="Picture 4">
            <a:extLst>
              <a:ext uri="{FF2B5EF4-FFF2-40B4-BE49-F238E27FC236}">
                <a16:creationId xmlns:a16="http://schemas.microsoft.com/office/drawing/2014/main" id="{2C3E9E00-412D-4E4A-9552-CB3655C664DA}"/>
              </a:ext>
            </a:extLst>
          </p:cNvPr>
          <p:cNvPicPr>
            <a:picLocks noChangeAspect="1"/>
          </p:cNvPicPr>
          <p:nvPr/>
        </p:nvPicPr>
        <p:blipFill>
          <a:blip r:embed="rId2"/>
          <a:stretch>
            <a:fillRect/>
          </a:stretch>
        </p:blipFill>
        <p:spPr>
          <a:xfrm>
            <a:off x="7246515" y="2216876"/>
            <a:ext cx="4769894" cy="2424248"/>
          </a:xfrm>
          <a:prstGeom prst="rect">
            <a:avLst/>
          </a:prstGeom>
        </p:spPr>
      </p:pic>
      <p:sp>
        <p:nvSpPr>
          <p:cNvPr id="7" name="TextBox 6">
            <a:extLst>
              <a:ext uri="{FF2B5EF4-FFF2-40B4-BE49-F238E27FC236}">
                <a16:creationId xmlns:a16="http://schemas.microsoft.com/office/drawing/2014/main" id="{AC507840-4D70-45FE-94B7-F2FFB5AD333D}"/>
              </a:ext>
            </a:extLst>
          </p:cNvPr>
          <p:cNvSpPr txBox="1"/>
          <p:nvPr/>
        </p:nvSpPr>
        <p:spPr>
          <a:xfrm>
            <a:off x="7246515" y="4929809"/>
            <a:ext cx="4769894" cy="461665"/>
          </a:xfrm>
          <a:prstGeom prst="rect">
            <a:avLst/>
          </a:prstGeom>
          <a:noFill/>
        </p:spPr>
        <p:txBody>
          <a:bodyPr wrap="square" rtlCol="0">
            <a:spAutoFit/>
          </a:bodyPr>
          <a:lstStyle/>
          <a:p>
            <a:r>
              <a:rPr lang="en-IN" sz="1200" dirty="0"/>
              <a:t>Microscopic view of COM on left and COD on right collected from patient. </a:t>
            </a:r>
            <a:r>
              <a:rPr lang="da-DK" sz="1200" dirty="0"/>
              <a:t>(Duan, Qu et al. 2013)</a:t>
            </a:r>
            <a:r>
              <a:rPr lang="en-IN" sz="1200" dirty="0"/>
              <a:t> </a:t>
            </a:r>
          </a:p>
        </p:txBody>
      </p:sp>
    </p:spTree>
    <p:extLst>
      <p:ext uri="{BB962C8B-B14F-4D97-AF65-F5344CB8AC3E}">
        <p14:creationId xmlns:p14="http://schemas.microsoft.com/office/powerpoint/2010/main" val="992013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85981-1FD8-48B9-8A08-C606BFE3ED43}"/>
              </a:ext>
            </a:extLst>
          </p:cNvPr>
          <p:cNvSpPr>
            <a:spLocks noGrp="1"/>
          </p:cNvSpPr>
          <p:nvPr>
            <p:ph type="title"/>
          </p:nvPr>
        </p:nvSpPr>
        <p:spPr/>
        <p:txBody>
          <a:bodyPr/>
          <a:lstStyle/>
          <a:p>
            <a:r>
              <a:rPr lang="en-IN" dirty="0"/>
              <a:t>Polymorphs of Calcium Oxalate </a:t>
            </a:r>
          </a:p>
        </p:txBody>
      </p:sp>
      <p:graphicFrame>
        <p:nvGraphicFramePr>
          <p:cNvPr id="4" name="Content Placeholder 3">
            <a:extLst>
              <a:ext uri="{FF2B5EF4-FFF2-40B4-BE49-F238E27FC236}">
                <a16:creationId xmlns:a16="http://schemas.microsoft.com/office/drawing/2014/main" id="{621000CD-2D77-4A89-80B5-AF8EBC64A9AE}"/>
              </a:ext>
            </a:extLst>
          </p:cNvPr>
          <p:cNvGraphicFramePr>
            <a:graphicFrameLocks noGrp="1"/>
          </p:cNvGraphicFramePr>
          <p:nvPr>
            <p:ph idx="1"/>
            <p:extLst>
              <p:ext uri="{D42A27DB-BD31-4B8C-83A1-F6EECF244321}">
                <p14:modId xmlns:p14="http://schemas.microsoft.com/office/powerpoint/2010/main" val="2310267463"/>
              </p:ext>
            </p:extLst>
          </p:nvPr>
        </p:nvGraphicFramePr>
        <p:xfrm>
          <a:off x="1593573" y="1818787"/>
          <a:ext cx="9226828" cy="2011680"/>
        </p:xfrm>
        <a:graphic>
          <a:graphicData uri="http://schemas.openxmlformats.org/drawingml/2006/table">
            <a:tbl>
              <a:tblPr firstRow="1" bandRow="1">
                <a:tableStyleId>{5C22544A-7EE6-4342-B048-85BDC9FD1C3A}</a:tableStyleId>
              </a:tblPr>
              <a:tblGrid>
                <a:gridCol w="2306707">
                  <a:extLst>
                    <a:ext uri="{9D8B030D-6E8A-4147-A177-3AD203B41FA5}">
                      <a16:colId xmlns:a16="http://schemas.microsoft.com/office/drawing/2014/main" val="2719740444"/>
                    </a:ext>
                  </a:extLst>
                </a:gridCol>
                <a:gridCol w="2306707">
                  <a:extLst>
                    <a:ext uri="{9D8B030D-6E8A-4147-A177-3AD203B41FA5}">
                      <a16:colId xmlns:a16="http://schemas.microsoft.com/office/drawing/2014/main" val="747177897"/>
                    </a:ext>
                  </a:extLst>
                </a:gridCol>
                <a:gridCol w="2306707">
                  <a:extLst>
                    <a:ext uri="{9D8B030D-6E8A-4147-A177-3AD203B41FA5}">
                      <a16:colId xmlns:a16="http://schemas.microsoft.com/office/drawing/2014/main" val="2966743493"/>
                    </a:ext>
                  </a:extLst>
                </a:gridCol>
                <a:gridCol w="2306707">
                  <a:extLst>
                    <a:ext uri="{9D8B030D-6E8A-4147-A177-3AD203B41FA5}">
                      <a16:colId xmlns:a16="http://schemas.microsoft.com/office/drawing/2014/main" val="1139951418"/>
                    </a:ext>
                  </a:extLst>
                </a:gridCol>
              </a:tblGrid>
              <a:tr h="349154">
                <a:tc>
                  <a:txBody>
                    <a:bodyPr/>
                    <a:lstStyle/>
                    <a:p>
                      <a:r>
                        <a:rPr lang="en-IN" dirty="0"/>
                        <a:t>Polymorphic Form</a:t>
                      </a:r>
                    </a:p>
                  </a:txBody>
                  <a:tcPr/>
                </a:tc>
                <a:tc>
                  <a:txBody>
                    <a:bodyPr/>
                    <a:lstStyle/>
                    <a:p>
                      <a:r>
                        <a:rPr lang="en-IN" dirty="0"/>
                        <a:t>Formula</a:t>
                      </a:r>
                    </a:p>
                  </a:txBody>
                  <a:tcPr/>
                </a:tc>
                <a:tc>
                  <a:txBody>
                    <a:bodyPr/>
                    <a:lstStyle/>
                    <a:p>
                      <a:r>
                        <a:rPr lang="en-IN" dirty="0"/>
                        <a:t>Stability </a:t>
                      </a:r>
                    </a:p>
                  </a:txBody>
                  <a:tcPr/>
                </a:tc>
                <a:tc>
                  <a:txBody>
                    <a:bodyPr/>
                    <a:lstStyle/>
                    <a:p>
                      <a:r>
                        <a:rPr lang="en-IN" dirty="0"/>
                        <a:t>Crystal Structure</a:t>
                      </a:r>
                    </a:p>
                  </a:txBody>
                  <a:tcPr/>
                </a:tc>
                <a:extLst>
                  <a:ext uri="{0D108BD9-81ED-4DB2-BD59-A6C34878D82A}">
                    <a16:rowId xmlns:a16="http://schemas.microsoft.com/office/drawing/2014/main" val="188738999"/>
                  </a:ext>
                </a:extLst>
              </a:tr>
              <a:tr h="860926">
                <a:tc>
                  <a:txBody>
                    <a:bodyPr/>
                    <a:lstStyle/>
                    <a:p>
                      <a:r>
                        <a:rPr lang="en-IN" dirty="0"/>
                        <a:t>Monohydrate</a:t>
                      </a:r>
                    </a:p>
                  </a:txBody>
                  <a:tcPr/>
                </a:tc>
                <a:tc>
                  <a:txBody>
                    <a:bodyPr/>
                    <a:lstStyle/>
                    <a:p>
                      <a:r>
                        <a:rPr lang="en-IN" dirty="0"/>
                        <a:t>CaC</a:t>
                      </a:r>
                      <a:r>
                        <a:rPr lang="en-IN" baseline="-25000" dirty="0"/>
                        <a:t>2</a:t>
                      </a:r>
                      <a:r>
                        <a:rPr lang="en-IN" dirty="0"/>
                        <a:t>O</a:t>
                      </a:r>
                      <a:r>
                        <a:rPr lang="en-IN" baseline="-25000" dirty="0"/>
                        <a:t>4</a:t>
                      </a:r>
                      <a:r>
                        <a:rPr lang="en-IN" dirty="0"/>
                        <a:t>·H</a:t>
                      </a:r>
                      <a:r>
                        <a:rPr lang="en-IN" baseline="-25000" dirty="0"/>
                        <a:t>2</a:t>
                      </a:r>
                      <a:r>
                        <a:rPr lang="en-IN" dirty="0"/>
                        <a:t>O</a:t>
                      </a:r>
                    </a:p>
                  </a:txBody>
                  <a:tcPr/>
                </a:tc>
                <a:tc>
                  <a:txBody>
                    <a:bodyPr/>
                    <a:lstStyle/>
                    <a:p>
                      <a:r>
                        <a:rPr lang="en-IN" dirty="0"/>
                        <a:t>Very Stable</a:t>
                      </a:r>
                    </a:p>
                  </a:txBody>
                  <a:tcPr/>
                </a:tc>
                <a:tc>
                  <a:txBody>
                    <a:bodyPr/>
                    <a:lstStyle/>
                    <a:p>
                      <a:r>
                        <a:rPr lang="en-IN" dirty="0"/>
                        <a:t>Monoclinic (</a:t>
                      </a:r>
                      <a:r>
                        <a:rPr lang="en-IN" dirty="0" err="1"/>
                        <a:t>nanocrystallites</a:t>
                      </a:r>
                      <a:r>
                        <a:rPr lang="en-IN" dirty="0"/>
                        <a:t> have sharp edges)</a:t>
                      </a:r>
                    </a:p>
                  </a:txBody>
                  <a:tcPr/>
                </a:tc>
                <a:extLst>
                  <a:ext uri="{0D108BD9-81ED-4DB2-BD59-A6C34878D82A}">
                    <a16:rowId xmlns:a16="http://schemas.microsoft.com/office/drawing/2014/main" val="920301878"/>
                  </a:ext>
                </a:extLst>
              </a:tr>
              <a:tr h="349154">
                <a:tc>
                  <a:txBody>
                    <a:bodyPr/>
                    <a:lstStyle/>
                    <a:p>
                      <a:r>
                        <a:rPr lang="en-IN" dirty="0"/>
                        <a:t>Dihydrate</a:t>
                      </a:r>
                    </a:p>
                  </a:txBody>
                  <a:tcPr/>
                </a:tc>
                <a:tc>
                  <a:txBody>
                    <a:bodyPr/>
                    <a:lstStyle/>
                    <a:p>
                      <a:r>
                        <a:rPr lang="en-IN" dirty="0"/>
                        <a:t>CaC</a:t>
                      </a:r>
                      <a:r>
                        <a:rPr lang="en-IN" baseline="-25000" dirty="0"/>
                        <a:t>2</a:t>
                      </a:r>
                      <a:r>
                        <a:rPr lang="en-IN" dirty="0"/>
                        <a:t>O</a:t>
                      </a:r>
                      <a:r>
                        <a:rPr lang="en-IN" baseline="-25000" dirty="0"/>
                        <a:t>4</a:t>
                      </a:r>
                      <a:r>
                        <a:rPr lang="en-IN" dirty="0"/>
                        <a:t>·(2+x) H</a:t>
                      </a:r>
                      <a:r>
                        <a:rPr lang="en-IN" baseline="-25000" dirty="0"/>
                        <a:t>2</a:t>
                      </a:r>
                      <a:r>
                        <a:rPr lang="en-IN" dirty="0"/>
                        <a:t>O</a:t>
                      </a:r>
                    </a:p>
                  </a:txBody>
                  <a:tcPr/>
                </a:tc>
                <a:tc>
                  <a:txBody>
                    <a:bodyPr/>
                    <a:lstStyle/>
                    <a:p>
                      <a:r>
                        <a:rPr lang="en-IN" dirty="0"/>
                        <a:t>Low Stability</a:t>
                      </a:r>
                    </a:p>
                  </a:txBody>
                  <a:tcPr/>
                </a:tc>
                <a:tc>
                  <a:txBody>
                    <a:bodyPr/>
                    <a:lstStyle/>
                    <a:p>
                      <a:r>
                        <a:rPr lang="en-IN" dirty="0"/>
                        <a:t>tetragonal (rounded)</a:t>
                      </a:r>
                    </a:p>
                  </a:txBody>
                  <a:tcPr/>
                </a:tc>
                <a:extLst>
                  <a:ext uri="{0D108BD9-81ED-4DB2-BD59-A6C34878D82A}">
                    <a16:rowId xmlns:a16="http://schemas.microsoft.com/office/drawing/2014/main" val="3214419912"/>
                  </a:ext>
                </a:extLst>
              </a:tr>
              <a:tr h="349154">
                <a:tc>
                  <a:txBody>
                    <a:bodyPr/>
                    <a:lstStyle/>
                    <a:p>
                      <a:r>
                        <a:rPr lang="en-IN" dirty="0"/>
                        <a:t>Trihydrate</a:t>
                      </a:r>
                    </a:p>
                  </a:txBody>
                  <a:tcPr/>
                </a:tc>
                <a:tc>
                  <a:txBody>
                    <a:bodyPr/>
                    <a:lstStyle/>
                    <a:p>
                      <a:r>
                        <a:rPr lang="en-IN" dirty="0"/>
                        <a:t>CaC</a:t>
                      </a:r>
                      <a:r>
                        <a:rPr lang="en-IN" baseline="-25000" dirty="0"/>
                        <a:t>2</a:t>
                      </a:r>
                      <a:r>
                        <a:rPr lang="en-IN" dirty="0"/>
                        <a:t>O</a:t>
                      </a:r>
                      <a:r>
                        <a:rPr lang="en-IN" baseline="-25000" dirty="0"/>
                        <a:t>4</a:t>
                      </a:r>
                      <a:r>
                        <a:rPr lang="en-IN" dirty="0"/>
                        <a:t>·xH</a:t>
                      </a:r>
                      <a:r>
                        <a:rPr lang="en-IN" baseline="-25000" dirty="0"/>
                        <a:t>2</a:t>
                      </a:r>
                      <a:r>
                        <a:rPr lang="en-IN" dirty="0"/>
                        <a:t>O, 2.5</a:t>
                      </a:r>
                    </a:p>
                  </a:txBody>
                  <a:tcPr/>
                </a:tc>
                <a:tc>
                  <a:txBody>
                    <a:bodyPr/>
                    <a:lstStyle/>
                    <a:p>
                      <a:r>
                        <a:rPr lang="en-IN" dirty="0"/>
                        <a:t>Least Stability</a:t>
                      </a:r>
                    </a:p>
                  </a:txBody>
                  <a:tcPr/>
                </a:tc>
                <a:tc>
                  <a:txBody>
                    <a:bodyPr/>
                    <a:lstStyle/>
                    <a:p>
                      <a:r>
                        <a:rPr lang="en-IN" dirty="0"/>
                        <a:t>Rectangular platelets</a:t>
                      </a:r>
                    </a:p>
                  </a:txBody>
                  <a:tcPr/>
                </a:tc>
                <a:extLst>
                  <a:ext uri="{0D108BD9-81ED-4DB2-BD59-A6C34878D82A}">
                    <a16:rowId xmlns:a16="http://schemas.microsoft.com/office/drawing/2014/main" val="4037933169"/>
                  </a:ext>
                </a:extLst>
              </a:tr>
            </a:tbl>
          </a:graphicData>
        </a:graphic>
      </p:graphicFrame>
      <p:pic>
        <p:nvPicPr>
          <p:cNvPr id="8" name="Picture 7">
            <a:extLst>
              <a:ext uri="{FF2B5EF4-FFF2-40B4-BE49-F238E27FC236}">
                <a16:creationId xmlns:a16="http://schemas.microsoft.com/office/drawing/2014/main" id="{5C9C8129-EFFD-416C-BB7C-377F6FAFEC9F}"/>
              </a:ext>
            </a:extLst>
          </p:cNvPr>
          <p:cNvPicPr>
            <a:picLocks noChangeAspect="1"/>
          </p:cNvPicPr>
          <p:nvPr/>
        </p:nvPicPr>
        <p:blipFill>
          <a:blip r:embed="rId2"/>
          <a:stretch>
            <a:fillRect/>
          </a:stretch>
        </p:blipFill>
        <p:spPr>
          <a:xfrm>
            <a:off x="4671391" y="3959457"/>
            <a:ext cx="2951922" cy="2776511"/>
          </a:xfrm>
          <a:prstGeom prst="rect">
            <a:avLst/>
          </a:prstGeom>
        </p:spPr>
      </p:pic>
      <p:sp>
        <p:nvSpPr>
          <p:cNvPr id="9" name="TextBox 8">
            <a:extLst>
              <a:ext uri="{FF2B5EF4-FFF2-40B4-BE49-F238E27FC236}">
                <a16:creationId xmlns:a16="http://schemas.microsoft.com/office/drawing/2014/main" id="{311A6B9B-4C70-43F9-A3E7-E4293930963C}"/>
              </a:ext>
            </a:extLst>
          </p:cNvPr>
          <p:cNvSpPr txBox="1"/>
          <p:nvPr/>
        </p:nvSpPr>
        <p:spPr>
          <a:xfrm>
            <a:off x="9143999" y="6389396"/>
            <a:ext cx="2756973" cy="276999"/>
          </a:xfrm>
          <a:prstGeom prst="rect">
            <a:avLst/>
          </a:prstGeom>
          <a:noFill/>
        </p:spPr>
        <p:txBody>
          <a:bodyPr wrap="none" rtlCol="0">
            <a:spAutoFit/>
          </a:bodyPr>
          <a:lstStyle/>
          <a:p>
            <a:r>
              <a:rPr lang="en-IN" sz="1200" dirty="0"/>
              <a:t>http://slideplayer.com/slide/5131707/</a:t>
            </a:r>
          </a:p>
        </p:txBody>
      </p:sp>
    </p:spTree>
    <p:extLst>
      <p:ext uri="{BB962C8B-B14F-4D97-AF65-F5344CB8AC3E}">
        <p14:creationId xmlns:p14="http://schemas.microsoft.com/office/powerpoint/2010/main" val="213586063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3503</TotalTime>
  <Words>2483</Words>
  <Application>Microsoft Office PowerPoint</Application>
  <PresentationFormat>Widescreen</PresentationFormat>
  <Paragraphs>190</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Franklin Gothic Book</vt:lpstr>
      <vt:lpstr>Crop</vt:lpstr>
      <vt:lpstr>OXALATES</vt:lpstr>
      <vt:lpstr>Overview</vt:lpstr>
      <vt:lpstr>Introduction</vt:lpstr>
      <vt:lpstr>Salts of Oxalates</vt:lpstr>
      <vt:lpstr>Occurrence</vt:lpstr>
      <vt:lpstr>Kidney Stones</vt:lpstr>
      <vt:lpstr>Polymorphs of Calcium Oxalate </vt:lpstr>
      <vt:lpstr>Polymorphs of Calcium Oxalate </vt:lpstr>
      <vt:lpstr>Polymorphs of Calcium Oxalate </vt:lpstr>
      <vt:lpstr>Mechanisms of Stone Formation </vt:lpstr>
      <vt:lpstr>Mechanisms of Stone Formation</vt:lpstr>
      <vt:lpstr>Mechanisms of Stone Formation- back to basics</vt:lpstr>
      <vt:lpstr>Mechanisms of Stone Formation</vt:lpstr>
      <vt:lpstr>Mechanisms of Stone Formation- Nucleation</vt:lpstr>
      <vt:lpstr>Mechanisms of Stone Formation- Nucleation</vt:lpstr>
      <vt:lpstr>Mechanisms of Stone Formation- Crystal Growth</vt:lpstr>
      <vt:lpstr>Mechanisms of Stone Formation- Crystal Aggregation</vt:lpstr>
      <vt:lpstr>Mechanisms of Stone Formation- Crystal Retention </vt:lpstr>
      <vt:lpstr>Confusion surrounding the formation of stones</vt:lpstr>
      <vt:lpstr>Stone Inhibitors &amp; Promoters</vt:lpstr>
      <vt:lpstr>Stone Inhibitors &amp; Promoters</vt:lpstr>
      <vt:lpstr>Inhibitors</vt:lpstr>
      <vt:lpstr>Inhibitors-Citrate</vt:lpstr>
      <vt:lpstr>Inhibitors</vt:lpstr>
      <vt:lpstr>Synthetic Polymers</vt:lpstr>
      <vt:lpstr>Synthetic Polymers</vt:lpstr>
      <vt:lpstr>Effect of PSS on CaOx crystals</vt:lpstr>
      <vt:lpstr>Effect of pH on CaOx crystals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OXALATES</dc:title>
  <dc:creator>Shubhankar Kapoor</dc:creator>
  <cp:lastModifiedBy>Shubhankar Kapoor</cp:lastModifiedBy>
  <cp:revision>73</cp:revision>
  <dcterms:created xsi:type="dcterms:W3CDTF">2018-04-30T03:48:45Z</dcterms:created>
  <dcterms:modified xsi:type="dcterms:W3CDTF">2018-05-02T14:12:32Z</dcterms:modified>
</cp:coreProperties>
</file>